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7" r:id="rId4"/>
    <p:sldMasterId id="2147483838" r:id="rId5"/>
  </p:sldMasterIdLst>
  <p:notesMasterIdLst>
    <p:notesMasterId r:id="rId24"/>
  </p:notesMasterIdLst>
  <p:handoutMasterIdLst>
    <p:handoutMasterId r:id="rId25"/>
  </p:handoutMasterIdLst>
  <p:sldIdLst>
    <p:sldId id="560" r:id="rId6"/>
    <p:sldId id="612" r:id="rId7"/>
    <p:sldId id="608" r:id="rId8"/>
    <p:sldId id="630" r:id="rId9"/>
    <p:sldId id="633" r:id="rId10"/>
    <p:sldId id="616" r:id="rId11"/>
    <p:sldId id="634" r:id="rId12"/>
    <p:sldId id="631" r:id="rId13"/>
    <p:sldId id="627" r:id="rId14"/>
    <p:sldId id="621" r:id="rId15"/>
    <p:sldId id="624" r:id="rId16"/>
    <p:sldId id="614" r:id="rId17"/>
    <p:sldId id="626" r:id="rId18"/>
    <p:sldId id="615" r:id="rId19"/>
    <p:sldId id="622" r:id="rId20"/>
    <p:sldId id="632" r:id="rId21"/>
    <p:sldId id="628" r:id="rId22"/>
    <p:sldId id="558" r:id="rId23"/>
  </p:sldIdLst>
  <p:sldSz cx="12192000" cy="6858000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onsolas" panose="020B0609020204030204" pitchFamily="49" charset="0"/>
      <p:regular r:id="rId30"/>
      <p:bold r:id="rId31"/>
      <p:italic r:id="rId32"/>
      <p:boldItalic r:id="rId33"/>
    </p:embeddedFont>
    <p:embeddedFont>
      <p:font typeface="Moderat JIT" pitchFamily="2" charset="0"/>
      <p:regular r:id="rId34"/>
      <p:bold r:id="rId35"/>
    </p:embeddedFont>
    <p:embeddedFont>
      <p:font typeface="ModeratJIT" pitchFamily="2" charset="0"/>
      <p:regular r:id="rId36"/>
      <p:bold r:id="rId37"/>
      <p:italic r:id="rId38"/>
      <p:boldItalic r:id="rId39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ate &amp; Time in Javascript&#13;Date &amp; Time in Javascript&#13;Date &amp; Time in Javascript" id="{9BBDF59D-4194-2B4C-BF4E-3245AB9D12E5}">
          <p14:sldIdLst>
            <p14:sldId id="560"/>
            <p14:sldId id="612"/>
            <p14:sldId id="608"/>
            <p14:sldId id="630"/>
            <p14:sldId id="633"/>
            <p14:sldId id="616"/>
            <p14:sldId id="634"/>
            <p14:sldId id="631"/>
            <p14:sldId id="627"/>
            <p14:sldId id="621"/>
            <p14:sldId id="624"/>
            <p14:sldId id="614"/>
            <p14:sldId id="626"/>
            <p14:sldId id="615"/>
            <p14:sldId id="622"/>
            <p14:sldId id="632"/>
            <p14:sldId id="628"/>
            <p14:sldId id="558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mil Rasiński" initials="KR" lastIdx="23" clrIdx="0"/>
  <p:cmAuthor id="2" name="Kasprzak Jolanta" initials="KJ" lastIdx="87" clrIdx="1">
    <p:extLst>
      <p:ext uri="{19B8F6BF-5375-455C-9EA6-DF929625EA0E}">
        <p15:presenceInfo xmlns:p15="http://schemas.microsoft.com/office/powerpoint/2012/main" userId="S-1-5-21-316631809-2019458870-210024805-15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EDED"/>
    <a:srgbClr val="00CC98"/>
    <a:srgbClr val="4A4A4A"/>
    <a:srgbClr val="7C7C7C"/>
    <a:srgbClr val="FFD242"/>
    <a:srgbClr val="94969A"/>
    <a:srgbClr val="E4E4E4"/>
    <a:srgbClr val="DF6069"/>
    <a:srgbClr val="008C68"/>
    <a:srgbClr val="004C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493830-FF6C-2E4B-AAEA-11222D5212CD}" v="7" dt="2022-08-02T14:00:28.639"/>
  </p1510:revLst>
</p1510:revInfo>
</file>

<file path=ppt/tableStyles.xml><?xml version="1.0" encoding="utf-8"?>
<a:tblStyleLst xmlns:a="http://schemas.openxmlformats.org/drawingml/2006/main" def="{5202B0CA-FC54-4496-8BCA-5EF66A818D29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Styl jasny 1 — Ak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 pośredni 2 — Ak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Styl z motywem 1 — Ak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 jasny 2 — Ak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Styl jasny 3 — Ak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Styl pośredni 1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Styl pośredni 4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083E6E3-FA7D-4D7B-A595-EF9225AFEA82}" styleName="Styl jasny 1 — Ak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A488322-F2BA-4B5B-9748-0D474271808F}" styleName="Styl pośredni 3 — Ak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yl z motywem 2 — Ak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yl pośredni 2 — Ak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 pośredni 2 — Ak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 pośredni 2 — Ak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 pośredni 2 — Ak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Styl jasny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 jasny 1 — Ak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AF606853-7671-496A-8E4F-DF71F8EC918B}" styleName="Styl ciemny 1 — Ak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D083AE6-46FA-4A59-8FB0-9F97EB10719F}" styleName="Styl jasny 3 — Ak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yl pośredni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FD4443E-F989-4FC4-A0C8-D5A2AF1F390B}" styleName="Styl ciemny 1 — Ak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Styl ciemny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72"/>
    <p:restoredTop sz="96266"/>
  </p:normalViewPr>
  <p:slideViewPr>
    <p:cSldViewPr snapToGrid="0" snapToObjects="1">
      <p:cViewPr varScale="1">
        <p:scale>
          <a:sx n="121" d="100"/>
          <a:sy n="121" d="100"/>
        </p:scale>
        <p:origin x="592" y="17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1496"/>
    </p:cViewPr>
  </p:sorterViewPr>
  <p:notesViewPr>
    <p:cSldViewPr snapToGrid="0" snapToObjects="1">
      <p:cViewPr varScale="1">
        <p:scale>
          <a:sx n="171" d="100"/>
          <a:sy n="171" d="100"/>
        </p:scale>
        <p:origin x="655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16.xml"/><Relationship Id="rId34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commentAuthors" Target="commentAuthors.xml"/><Relationship Id="rId45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6.fntdata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5.xml"/><Relationship Id="rId41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F258C-5314-1041-8E71-68B39EE084CB}" type="datetimeFigureOut">
              <a:rPr lang="pl-PL" smtClean="0"/>
              <a:t>15.11.2022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F2F7D-6B91-9E49-881E-5EC54735D8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1086622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79AEF-2529-DA4B-9E20-C6BAD713D0C8}" type="datetimeFigureOut">
              <a:rPr lang="pl-PL" smtClean="0"/>
              <a:t>15.11.2022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0C341-C329-1C4F-A264-4CE725B6666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jit.team/" TargetMode="Externa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jit.team/" TargetMode="External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02776890-1699-EC44-8AB6-4680CCF7358C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8B52AE70-F0DE-DE41-A5AE-61FAF215B578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320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DA1E11A-BAE8-C541-AE34-902B5BAD4DB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94F6D38B-BB88-0F4B-B11E-B7939AEF9BD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CFDB6851-2A6E-0C43-BE25-340A0A0E303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8" name="Symbol zastępczy obrazu 4">
            <a:extLst>
              <a:ext uri="{FF2B5EF4-FFF2-40B4-BE49-F238E27FC236}">
                <a16:creationId xmlns:a16="http://schemas.microsoft.com/office/drawing/2014/main" id="{D792EC98-781D-DC4E-9896-6E3BB883EF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ekstu 9">
            <a:extLst>
              <a:ext uri="{FF2B5EF4-FFF2-40B4-BE49-F238E27FC236}">
                <a16:creationId xmlns:a16="http://schemas.microsoft.com/office/drawing/2014/main" id="{94A2A4AC-6772-1C4E-96FE-7FB40B6212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7C7C7C"/>
          </a:solidFill>
        </p:spPr>
        <p:txBody>
          <a:bodyPr lIns="0" anchor="ctr" anchorCtr="0"/>
          <a:lstStyle>
            <a:lvl1pPr marL="342900" marR="0" indent="-34290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22" name="Symbol zastępczy obrazu 4">
            <a:extLst>
              <a:ext uri="{FF2B5EF4-FFF2-40B4-BE49-F238E27FC236}">
                <a16:creationId xmlns:a16="http://schemas.microsoft.com/office/drawing/2014/main" id="{951230A0-7FA7-5842-B224-C8F29F4D624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87771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9">
            <a:extLst>
              <a:ext uri="{FF2B5EF4-FFF2-40B4-BE49-F238E27FC236}">
                <a16:creationId xmlns:a16="http://schemas.microsoft.com/office/drawing/2014/main" id="{A8829EB4-BB58-FA47-9A59-BC7768DCE7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9356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8556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5357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8" y="1591200"/>
            <a:ext cx="11198903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80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8DF7D9B8-6762-DA4D-8C4D-7909E623C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363538" indent="-239713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51133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95CE9177-D1A7-A740-A41D-91283288DAC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2065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C514E248-F843-6340-8BAC-72DBE61551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EE07198B-8F07-4A4F-B517-77E0025F83AB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3219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6EA6788B-C07F-FD44-8177-D0EB9906A5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C673F9FA-CDC6-AC49-910A-C149FB7D32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83859C03-11E5-FB49-8BE8-74CED0B7A18F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8037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B54C30B7-B135-9946-90CB-7A6A2A62312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Symbol zastępczy obrazu 2">
            <a:extLst>
              <a:ext uri="{FF2B5EF4-FFF2-40B4-BE49-F238E27FC236}">
                <a16:creationId xmlns:a16="http://schemas.microsoft.com/office/drawing/2014/main" id="{BF25EE85-3681-9A41-BC03-C2C4DDECE94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pic>
        <p:nvPicPr>
          <p:cNvPr id="21" name="Grafika 20">
            <a:extLst>
              <a:ext uri="{FF2B5EF4-FFF2-40B4-BE49-F238E27FC236}">
                <a16:creationId xmlns:a16="http://schemas.microsoft.com/office/drawing/2014/main" id="{D6E2D9BD-CFE8-314A-AB97-42658D95E0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22" name="Symbol zastępczy obrazu 2">
            <a:extLst>
              <a:ext uri="{FF2B5EF4-FFF2-40B4-BE49-F238E27FC236}">
                <a16:creationId xmlns:a16="http://schemas.microsoft.com/office/drawing/2014/main" id="{526032C6-75A7-CB4B-B137-2823310EBD74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23" name="Symbol zastępczy obrazu 2">
            <a:extLst>
              <a:ext uri="{FF2B5EF4-FFF2-40B4-BE49-F238E27FC236}">
                <a16:creationId xmlns:a16="http://schemas.microsoft.com/office/drawing/2014/main" id="{6333F177-C7D3-BC4D-A8C7-C48A1592D235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4" name="Symbol zastępczy obrazu 2">
            <a:extLst>
              <a:ext uri="{FF2B5EF4-FFF2-40B4-BE49-F238E27FC236}">
                <a16:creationId xmlns:a16="http://schemas.microsoft.com/office/drawing/2014/main" id="{2D1993D9-F8D3-5241-8C7B-6B4325D02A73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5" name="Symbol zastępczy obrazu 2">
            <a:extLst>
              <a:ext uri="{FF2B5EF4-FFF2-40B4-BE49-F238E27FC236}">
                <a16:creationId xmlns:a16="http://schemas.microsoft.com/office/drawing/2014/main" id="{FB2466E1-DDAC-4C41-99C2-F62A1B9AF5E7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6" name="Symbol zastępczy obrazu 2">
            <a:extLst>
              <a:ext uri="{FF2B5EF4-FFF2-40B4-BE49-F238E27FC236}">
                <a16:creationId xmlns:a16="http://schemas.microsoft.com/office/drawing/2014/main" id="{5CF1A319-1FF6-F245-B4BE-F8756CED34F2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7" name="Symbol zastępczy obrazu 2">
            <a:extLst>
              <a:ext uri="{FF2B5EF4-FFF2-40B4-BE49-F238E27FC236}">
                <a16:creationId xmlns:a16="http://schemas.microsoft.com/office/drawing/2014/main" id="{4AAD53F0-C028-AE45-8450-FA8EB33489F2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8" name="Symbol zastępczy obrazu 2">
            <a:extLst>
              <a:ext uri="{FF2B5EF4-FFF2-40B4-BE49-F238E27FC236}">
                <a16:creationId xmlns:a16="http://schemas.microsoft.com/office/drawing/2014/main" id="{07EDECCA-2ECE-E74C-87B5-0CFA91C0A4FF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9" name="Symbol zastępczy obrazu 2">
            <a:extLst>
              <a:ext uri="{FF2B5EF4-FFF2-40B4-BE49-F238E27FC236}">
                <a16:creationId xmlns:a16="http://schemas.microsoft.com/office/drawing/2014/main" id="{9FD9FEA1-8EA9-4C4E-8A93-B32C4B88E578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0" name="Symbol zastępczy obrazu 2">
            <a:extLst>
              <a:ext uri="{FF2B5EF4-FFF2-40B4-BE49-F238E27FC236}">
                <a16:creationId xmlns:a16="http://schemas.microsoft.com/office/drawing/2014/main" id="{FA104BB3-29F3-CA4A-82D7-69748C79DF9C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2" name="Symbol zastępczy obrazu 2">
            <a:extLst>
              <a:ext uri="{FF2B5EF4-FFF2-40B4-BE49-F238E27FC236}">
                <a16:creationId xmlns:a16="http://schemas.microsoft.com/office/drawing/2014/main" id="{D50CDFAA-3389-D84A-8EDC-83EFA36CC060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3" name="Symbol zastępczy obrazu 2">
            <a:extLst>
              <a:ext uri="{FF2B5EF4-FFF2-40B4-BE49-F238E27FC236}">
                <a16:creationId xmlns:a16="http://schemas.microsoft.com/office/drawing/2014/main" id="{40DCE8AB-8577-8847-90EE-567F1EBB91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16" name="Dowolny kształt 15">
            <a:extLst>
              <a:ext uri="{FF2B5EF4-FFF2-40B4-BE49-F238E27FC236}">
                <a16:creationId xmlns:a16="http://schemas.microsoft.com/office/drawing/2014/main" id="{06516A5D-C568-3947-9B21-8AE7BE6B62EC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Dowolny kształt 16">
            <a:extLst>
              <a:ext uri="{FF2B5EF4-FFF2-40B4-BE49-F238E27FC236}">
                <a16:creationId xmlns:a16="http://schemas.microsoft.com/office/drawing/2014/main" id="{3AE87D09-F7D5-594E-9D23-8C9CA7F016A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Dowolny kształt 17">
            <a:extLst>
              <a:ext uri="{FF2B5EF4-FFF2-40B4-BE49-F238E27FC236}">
                <a16:creationId xmlns:a16="http://schemas.microsoft.com/office/drawing/2014/main" id="{358836B8-323D-DF4E-A462-D7767BCE513E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Dowolny kształt 18">
            <a:extLst>
              <a:ext uri="{FF2B5EF4-FFF2-40B4-BE49-F238E27FC236}">
                <a16:creationId xmlns:a16="http://schemas.microsoft.com/office/drawing/2014/main" id="{6108E641-EF34-1847-8D9A-2CCE61D91DB4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62217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43BA0C07-383A-F643-A230-49F8B37E4A65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1925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ACAB7C50-14E2-E94B-B447-A4DC3E6A4F7A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944A5767-4471-E546-8E1A-CB62188D9FF3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9769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20F5B6EC-E457-2B46-A31E-E9DED558587D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6125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C40ECE54-D0C6-FC4C-974E-7019109098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0311" y="3734820"/>
            <a:ext cx="2399453" cy="583200"/>
          </a:xfrm>
          <a:prstGeom prst="rect">
            <a:avLst/>
          </a:prstGeom>
        </p:spPr>
      </p:pic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chemeClr val="bg1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E7CE6447-5F08-2B45-B4B1-905FBD843C37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3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637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4">
            <a:extLst>
              <a:ext uri="{FF2B5EF4-FFF2-40B4-BE49-F238E27FC236}">
                <a16:creationId xmlns:a16="http://schemas.microsoft.com/office/drawing/2014/main" id="{2B7DF205-4B10-C94E-A2B1-B72385E71F8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-1055" y="4858254"/>
            <a:ext cx="7286400" cy="1431641"/>
          </a:xfrm>
          <a:prstGeom prst="rect">
            <a:avLst/>
          </a:prstGeom>
          <a:solidFill>
            <a:srgbClr val="4A4A4A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5C3893F7-527F-6540-A400-648876CF1ABE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F854479-615E-F249-AC86-000100ED5299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9D4DDD41-13DB-644B-8061-87B478A073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362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5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6913861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5975282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6271D126-51DD-BD49-BD68-B040ECD41AA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42895424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833F4995-7606-D749-A251-A859D2230DE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8238138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0E763088-F8F6-5E4F-BACC-90BE8BB29E8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26CD0EEB-0EF2-2E4B-959A-E3D5418739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D7F38BEE-2E11-574E-AA60-6DEBA2287E1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950AC5EF-BCA3-0C47-BB27-391AE1A8417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2" name="Symbol zastępczy obrazu 4">
            <a:extLst>
              <a:ext uri="{FF2B5EF4-FFF2-40B4-BE49-F238E27FC236}">
                <a16:creationId xmlns:a16="http://schemas.microsoft.com/office/drawing/2014/main" id="{9D794236-7817-5448-B632-1D06A53E92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1417053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ymbol zastępczy obrazu 4">
            <a:extLst>
              <a:ext uri="{FF2B5EF4-FFF2-40B4-BE49-F238E27FC236}">
                <a16:creationId xmlns:a16="http://schemas.microsoft.com/office/drawing/2014/main" id="{89D45B9A-9C6E-664F-9B95-E719F0F5A99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B4837DE-C197-9C4A-B9F6-DDB5271DF6B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49D2876B-EFD6-D940-BD35-44647D9E2BA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6" name="Symbol zastępczy tekstu 9">
            <a:extLst>
              <a:ext uri="{FF2B5EF4-FFF2-40B4-BE49-F238E27FC236}">
                <a16:creationId xmlns:a16="http://schemas.microsoft.com/office/drawing/2014/main" id="{EC83499B-73BD-7F44-88A5-A006E49E5E9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FFD242"/>
          </a:solidFill>
        </p:spPr>
        <p:txBody>
          <a:bodyPr lIns="0" anchor="ctr" anchorCtr="0"/>
          <a:lstStyle>
            <a:lvl1pPr marL="0" marR="0" indent="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5C1C3BC6-A604-B744-BD40-5A545A33F04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8F57F22-F207-A544-AD3C-4F920901BF4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1523834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Grafika 9">
            <a:extLst>
              <a:ext uri="{FF2B5EF4-FFF2-40B4-BE49-F238E27FC236}">
                <a16:creationId xmlns:a16="http://schemas.microsoft.com/office/drawing/2014/main" id="{16F618B1-42B7-8B4D-BBA6-1B11D1906C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81127" y="3457308"/>
            <a:ext cx="3015102" cy="1019814"/>
          </a:xfrm>
          <a:prstGeom prst="rect">
            <a:avLst/>
          </a:prstGeom>
        </p:spPr>
      </p:pic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35E74451-8699-6349-8B19-74CA8CB31064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4290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Symbol zastępczy obrazu 9">
            <a:extLst>
              <a:ext uri="{FF2B5EF4-FFF2-40B4-BE49-F238E27FC236}">
                <a16:creationId xmlns:a16="http://schemas.microsoft.com/office/drawing/2014/main" id="{020A5938-78A7-8842-B1FA-2EC0B59E2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solidFill>
              <a:srgbClr val="4A4A4A"/>
            </a:solidFill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335178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abeli 5">
            <a:extLst>
              <a:ext uri="{FF2B5EF4-FFF2-40B4-BE49-F238E27FC236}">
                <a16:creationId xmlns:a16="http://schemas.microsoft.com/office/drawing/2014/main" id="{DB19F2E6-497A-2A46-B3E2-932307B6B793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04139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30ECE629-DD7C-194A-AAFB-ED52CEA359D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21332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7" y="1591200"/>
            <a:ext cx="11198904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718907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3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8EE3715-D343-2543-90DE-596A40C2C6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9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409575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53028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wykresu 2">
            <a:extLst>
              <a:ext uri="{FF2B5EF4-FFF2-40B4-BE49-F238E27FC236}">
                <a16:creationId xmlns:a16="http://schemas.microsoft.com/office/drawing/2014/main" id="{57978A20-0365-9E4E-8AEC-E4EC4148D6A7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9" name="Symbol zastępczy wykresu 2">
            <a:extLst>
              <a:ext uri="{FF2B5EF4-FFF2-40B4-BE49-F238E27FC236}">
                <a16:creationId xmlns:a16="http://schemas.microsoft.com/office/drawing/2014/main" id="{982B7CCF-61F7-3340-987E-595112EBDA1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842005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E227E5C1-1F8F-4D42-963F-EAF96F6E4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BB8CA001-C3ED-F340-8493-7E5CC11E6866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3593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C6764791-C1DA-E545-8261-8B32762391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a 9">
            <a:extLst>
              <a:ext uri="{FF2B5EF4-FFF2-40B4-BE49-F238E27FC236}">
                <a16:creationId xmlns:a16="http://schemas.microsoft.com/office/drawing/2014/main" id="{2232F252-9D20-DF4D-AC09-1733D2B006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11" name="Symbol zastępczy tekstu 35">
            <a:extLst>
              <a:ext uri="{FF2B5EF4-FFF2-40B4-BE49-F238E27FC236}">
                <a16:creationId xmlns:a16="http://schemas.microsoft.com/office/drawing/2014/main" id="{4C398A0E-80BF-C846-A6D4-2929C90174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2E2A0D19-7087-F74C-8AD3-EDA83A92B0A6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5894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2">
            <a:extLst>
              <a:ext uri="{FF2B5EF4-FFF2-40B4-BE49-F238E27FC236}">
                <a16:creationId xmlns:a16="http://schemas.microsoft.com/office/drawing/2014/main" id="{8AD41331-AC4E-D840-A957-D484BDA66841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pic>
        <p:nvPicPr>
          <p:cNvPr id="6" name="Grafika 5">
            <a:extLst>
              <a:ext uri="{FF2B5EF4-FFF2-40B4-BE49-F238E27FC236}">
                <a16:creationId xmlns:a16="http://schemas.microsoft.com/office/drawing/2014/main" id="{3C7876C3-3192-8640-A626-ADDFFD6D52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7" name="Symbol zastępczy obrazu 2">
            <a:extLst>
              <a:ext uri="{FF2B5EF4-FFF2-40B4-BE49-F238E27FC236}">
                <a16:creationId xmlns:a16="http://schemas.microsoft.com/office/drawing/2014/main" id="{FBD84A60-72D3-A940-8EDD-BBFEC7777501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8" name="Symbol zastępczy obrazu 2">
            <a:extLst>
              <a:ext uri="{FF2B5EF4-FFF2-40B4-BE49-F238E27FC236}">
                <a16:creationId xmlns:a16="http://schemas.microsoft.com/office/drawing/2014/main" id="{AC8A3296-7A92-0141-B843-9B7CF994C2EC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0" name="Symbol zastępczy obrazu 2">
            <a:extLst>
              <a:ext uri="{FF2B5EF4-FFF2-40B4-BE49-F238E27FC236}">
                <a16:creationId xmlns:a16="http://schemas.microsoft.com/office/drawing/2014/main" id="{2C840CE6-42BB-334F-9E9F-C06FC6E04BA1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2" name="Symbol zastępczy obrazu 2">
            <a:extLst>
              <a:ext uri="{FF2B5EF4-FFF2-40B4-BE49-F238E27FC236}">
                <a16:creationId xmlns:a16="http://schemas.microsoft.com/office/drawing/2014/main" id="{CF5D6D92-0CBB-FA41-BED8-5D0D5454B69A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3" name="Symbol zastępczy obrazu 2">
            <a:extLst>
              <a:ext uri="{FF2B5EF4-FFF2-40B4-BE49-F238E27FC236}">
                <a16:creationId xmlns:a16="http://schemas.microsoft.com/office/drawing/2014/main" id="{5E475FC5-FFAE-5D40-BD9D-BC073E7BCC65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4" name="Symbol zastępczy obrazu 2">
            <a:extLst>
              <a:ext uri="{FF2B5EF4-FFF2-40B4-BE49-F238E27FC236}">
                <a16:creationId xmlns:a16="http://schemas.microsoft.com/office/drawing/2014/main" id="{4C39FC5E-9460-CE40-A1D0-549D2D993767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5" name="Symbol zastępczy obrazu 2">
            <a:extLst>
              <a:ext uri="{FF2B5EF4-FFF2-40B4-BE49-F238E27FC236}">
                <a16:creationId xmlns:a16="http://schemas.microsoft.com/office/drawing/2014/main" id="{DFE1810F-AF3A-E541-A27B-1CD9843D5157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6" name="Symbol zastępczy obrazu 2">
            <a:extLst>
              <a:ext uri="{FF2B5EF4-FFF2-40B4-BE49-F238E27FC236}">
                <a16:creationId xmlns:a16="http://schemas.microsoft.com/office/drawing/2014/main" id="{6BBCB1AD-9BC5-DD4E-A60C-B6C66C186A11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7" name="Symbol zastępczy obrazu 2">
            <a:extLst>
              <a:ext uri="{FF2B5EF4-FFF2-40B4-BE49-F238E27FC236}">
                <a16:creationId xmlns:a16="http://schemas.microsoft.com/office/drawing/2014/main" id="{A1BA5D46-7BAD-474F-8D8C-0511EC2D2B93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8" name="Symbol zastępczy obrazu 2">
            <a:extLst>
              <a:ext uri="{FF2B5EF4-FFF2-40B4-BE49-F238E27FC236}">
                <a16:creationId xmlns:a16="http://schemas.microsoft.com/office/drawing/2014/main" id="{FEA84FB4-BEB2-FA45-ACE3-7B230DA467EF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9" name="Symbol zastępczy obrazu 2">
            <a:extLst>
              <a:ext uri="{FF2B5EF4-FFF2-40B4-BE49-F238E27FC236}">
                <a16:creationId xmlns:a16="http://schemas.microsoft.com/office/drawing/2014/main" id="{FC98C402-919C-B749-B23C-CBC001B2E9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20" name="Dowolny kształt 19">
            <a:extLst>
              <a:ext uri="{FF2B5EF4-FFF2-40B4-BE49-F238E27FC236}">
                <a16:creationId xmlns:a16="http://schemas.microsoft.com/office/drawing/2014/main" id="{4217C7F2-9DA6-4546-9D6F-60583FA800ED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Dowolny kształt 20">
            <a:extLst>
              <a:ext uri="{FF2B5EF4-FFF2-40B4-BE49-F238E27FC236}">
                <a16:creationId xmlns:a16="http://schemas.microsoft.com/office/drawing/2014/main" id="{507F5419-28ED-B747-BB88-CFA04A927BF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38D95C6C-F6A5-8D44-BFC7-7A249F225479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Dowolny kształt 22">
            <a:extLst>
              <a:ext uri="{FF2B5EF4-FFF2-40B4-BE49-F238E27FC236}">
                <a16:creationId xmlns:a16="http://schemas.microsoft.com/office/drawing/2014/main" id="{0745B0E2-D76A-8844-9AED-3054170E523A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169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2F65EEAC-9BD7-D146-A097-78537E37214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27E248F-F847-8540-83B7-544BE6F773C8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Równoległobok 32">
            <a:extLst>
              <a:ext uri="{FF2B5EF4-FFF2-40B4-BE49-F238E27FC236}">
                <a16:creationId xmlns:a16="http://schemas.microsoft.com/office/drawing/2014/main" id="{050FD401-23B1-904B-A0E9-970C38F5F452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0" y="4858254"/>
            <a:ext cx="7284203" cy="1431639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pic>
        <p:nvPicPr>
          <p:cNvPr id="12" name="Grafika 11">
            <a:extLst>
              <a:ext uri="{FF2B5EF4-FFF2-40B4-BE49-F238E27FC236}">
                <a16:creationId xmlns:a16="http://schemas.microsoft.com/office/drawing/2014/main" id="{D5294B0D-B42A-7A48-B25B-BAC25317A6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58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3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46120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08707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8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906D1A6E-A080-524F-94A0-F9CE802E354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1866015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obrazu 4">
            <a:extLst>
              <a:ext uri="{FF2B5EF4-FFF2-40B4-BE49-F238E27FC236}">
                <a16:creationId xmlns:a16="http://schemas.microsoft.com/office/drawing/2014/main" id="{FA65D4A7-AA95-5443-B7A6-3D7CF4B3CD6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7498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4C9D590F-EC2B-6144-9B36-6FAB6DAC347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7186E841-A91B-2943-80E5-874EA1C0F74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FFB29FC-A2F3-5842-BE96-B4F92277F42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88ED5D34-6641-F447-A359-401CD1B78F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E805F6F3-4A67-9F44-A1E7-D072CAAD0E0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4259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8.pn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image" Target="../media/image9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2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4" name="Grafika 3">
            <a:extLst>
              <a:ext uri="{FF2B5EF4-FFF2-40B4-BE49-F238E27FC236}">
                <a16:creationId xmlns:a16="http://schemas.microsoft.com/office/drawing/2014/main" id="{FE0BFAB8-4299-E348-896F-36D576F51043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88400981-9C73-75F0-48C9-544CB3EE41A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153025" y="0"/>
            <a:ext cx="1920875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pl-PL" sz="12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Jit Team - Internal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316172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47" r:id="rId2"/>
    <p:sldLayoutId id="2147483833" r:id="rId3"/>
    <p:sldLayoutId id="2147483875" r:id="rId4"/>
    <p:sldLayoutId id="2147483810" r:id="rId5"/>
    <p:sldLayoutId id="2147483870" r:id="rId6"/>
    <p:sldLayoutId id="2147483872" r:id="rId7"/>
    <p:sldLayoutId id="2147483784" r:id="rId8"/>
    <p:sldLayoutId id="2147483850" r:id="rId9"/>
    <p:sldLayoutId id="2147483854" r:id="rId10"/>
    <p:sldLayoutId id="2147483831" r:id="rId11"/>
    <p:sldLayoutId id="2147483856" r:id="rId12"/>
    <p:sldLayoutId id="2147483857" r:id="rId13"/>
    <p:sldLayoutId id="2147483866" r:id="rId14"/>
    <p:sldLayoutId id="2147483868" r:id="rId15"/>
    <p:sldLayoutId id="2147483858" r:id="rId16"/>
    <p:sldLayoutId id="2147483835" r:id="rId17"/>
    <p:sldLayoutId id="2147483832" r:id="rId18"/>
    <p:sldLayoutId id="2147483862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4A4A4A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None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SzPct val="100000"/>
        <a:buFont typeface="Courier New" panose="02070309020205020404" pitchFamily="49" charset="0"/>
        <a:buChar char="o"/>
        <a:tabLst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a 7">
            <a:extLst>
              <a:ext uri="{FF2B5EF4-FFF2-40B4-BE49-F238E27FC236}">
                <a16:creationId xmlns:a16="http://schemas.microsoft.com/office/drawing/2014/main" id="{F7D19888-EA9B-1143-B53F-4801FB93F3A8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3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3BA26F2-C5DC-9860-20B5-207CBE2BE11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153025" y="0"/>
            <a:ext cx="1920875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pl-PL" sz="12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Jit Team - Internal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90853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41" r:id="rId3"/>
    <p:sldLayoutId id="2147483876" r:id="rId4"/>
    <p:sldLayoutId id="2147483842" r:id="rId5"/>
    <p:sldLayoutId id="2147483871" r:id="rId6"/>
    <p:sldLayoutId id="2147483873" r:id="rId7"/>
    <p:sldLayoutId id="2147483843" r:id="rId8"/>
    <p:sldLayoutId id="2147483851" r:id="rId9"/>
    <p:sldLayoutId id="2147483855" r:id="rId10"/>
    <p:sldLayoutId id="2147483845" r:id="rId11"/>
    <p:sldLayoutId id="2147483859" r:id="rId12"/>
    <p:sldLayoutId id="2147483860" r:id="rId13"/>
    <p:sldLayoutId id="2147483867" r:id="rId14"/>
    <p:sldLayoutId id="2147483869" r:id="rId15"/>
    <p:sldLayoutId id="2147483861" r:id="rId16"/>
    <p:sldLayoutId id="2147483846" r:id="rId17"/>
    <p:sldLayoutId id="2147483865" r:id="rId18"/>
    <p:sldLayoutId id="2147483863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FFD242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FontTx/>
        <a:buNone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Char char="o"/>
        <a:tabLst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pmjs.com/package/@js-temporal/polyfill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egghead.io/blog/understanding-the-intl-javascript-api" TargetMode="External"/><Relationship Id="rId2" Type="http://schemas.openxmlformats.org/officeDocument/2006/relationships/hyperlink" Target="https://codesandbox.io/s/intl-samples-mw982c?file=/src/App.tsx" TargetMode="Externa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amkun/dayjs" TargetMode="External"/><Relationship Id="rId2" Type="http://schemas.openxmlformats.org/officeDocument/2006/relationships/hyperlink" Target="https://github.com/moment/moment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spencermountain/spacetime" TargetMode="External"/><Relationship Id="rId5" Type="http://schemas.openxmlformats.org/officeDocument/2006/relationships/hyperlink" Target="https://github.com/moment/luxon" TargetMode="External"/><Relationship Id="rId4" Type="http://schemas.openxmlformats.org/officeDocument/2006/relationships/hyperlink" Target="https://github.com/date-fns/date-fn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npmtrends.com/date-fns-vs-dayjs-vs-luxon-vs-moment" TargetMode="Externa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mitmerchant.com/human-readable-date-difference-in-javascript/" TargetMode="External"/><Relationship Id="rId3" Type="http://schemas.openxmlformats.org/officeDocument/2006/relationships/hyperlink" Target="https://hackernoon.com/dates-in-javascript-are-broken-who-shall-fix-them" TargetMode="External"/><Relationship Id="rId7" Type="http://schemas.openxmlformats.org/officeDocument/2006/relationships/hyperlink" Target="https://developer.mozilla.org/en-US/docs/Web/JavaScript/Reference/Global_Objects/Intl" TargetMode="External"/><Relationship Id="rId2" Type="http://schemas.openxmlformats.org/officeDocument/2006/relationships/hyperlink" Target="https://maggiepint.com/2017/04/09/fixing-javascript-date-getting-started/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npmtrends.com/date-fns-vs-date.js-vs-day.js-vs-luxon-vs-moment" TargetMode="External"/><Relationship Id="rId5" Type="http://schemas.openxmlformats.org/officeDocument/2006/relationships/hyperlink" Target="https://blog.webdevsimplified.com/2022-02/temporal-date-api/" TargetMode="External"/><Relationship Id="rId4" Type="http://schemas.openxmlformats.org/officeDocument/2006/relationships/hyperlink" Target="https://tc39.es/proposal-temporal/docs/cookbook.html" TargetMode="External"/><Relationship Id="rId9" Type="http://schemas.openxmlformats.org/officeDocument/2006/relationships/hyperlink" Target="https://egghead.io/blog/understanding-the-intl-javascript-api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sandbox.io/s/date-time-broken-date-object-samples-tw9zyt?file=/src/App.tsx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B4B1284A-3565-B643-9325-7B2DE2EE30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l-PL" dirty="0" err="1"/>
              <a:t>Date</a:t>
            </a:r>
            <a:r>
              <a:rPr lang="pl-PL" dirty="0"/>
              <a:t> &amp; Time in JavaScript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F30BAD9-209F-6C4F-BEB6-D9EADF7D96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l-PL" dirty="0" err="1"/>
              <a:t>front.jit</a:t>
            </a:r>
            <a:r>
              <a:rPr lang="pl-PL" dirty="0"/>
              <a:t> #4 (15.11.2022)</a:t>
            </a:r>
          </a:p>
        </p:txBody>
      </p:sp>
    </p:spTree>
    <p:extLst>
      <p:ext uri="{BB962C8B-B14F-4D97-AF65-F5344CB8AC3E}">
        <p14:creationId xmlns:p14="http://schemas.microsoft.com/office/powerpoint/2010/main" val="2157700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l-PL" dirty="0" err="1"/>
              <a:t>Answer</a:t>
            </a:r>
            <a:r>
              <a:rPr lang="pl-PL" dirty="0"/>
              <a:t> for </a:t>
            </a:r>
            <a:r>
              <a:rPr lang="pl-PL" dirty="0" err="1"/>
              <a:t>broken</a:t>
            </a:r>
            <a:r>
              <a:rPr lang="pl-PL" dirty="0"/>
              <a:t> </a:t>
            </a:r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object</a:t>
            </a:r>
            <a:endParaRPr lang="pl-PL" dirty="0"/>
          </a:p>
          <a:p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straightforward</a:t>
            </a:r>
            <a:r>
              <a:rPr lang="pl-PL" dirty="0"/>
              <a:t> API to </a:t>
            </a:r>
            <a:r>
              <a:rPr lang="pl-PL" dirty="0" err="1"/>
              <a:t>working</a:t>
            </a:r>
            <a:r>
              <a:rPr lang="pl-PL" dirty="0"/>
              <a:t> with </a:t>
            </a:r>
            <a:r>
              <a:rPr lang="pl-PL" dirty="0" err="1"/>
              <a:t>both</a:t>
            </a:r>
            <a:r>
              <a:rPr lang="pl-PL" dirty="0"/>
              <a:t> for </a:t>
            </a:r>
            <a:r>
              <a:rPr lang="pl-PL" dirty="0" err="1"/>
              <a:t>time</a:t>
            </a:r>
            <a:r>
              <a:rPr lang="pl-PL" dirty="0"/>
              <a:t>, as </a:t>
            </a:r>
            <a:r>
              <a:rPr lang="pl-PL" dirty="0" err="1"/>
              <a:t>well</a:t>
            </a:r>
            <a:r>
              <a:rPr lang="pl-PL" dirty="0"/>
              <a:t> as for </a:t>
            </a:r>
            <a:r>
              <a:rPr lang="pl-PL" dirty="0" err="1"/>
              <a:t>dates</a:t>
            </a:r>
            <a:endParaRPr lang="pl-PL" dirty="0"/>
          </a:p>
          <a:p>
            <a:r>
              <a:rPr lang="pl-PL" dirty="0" err="1"/>
              <a:t>Intuitive</a:t>
            </a:r>
            <a:r>
              <a:rPr lang="pl-PL" dirty="0"/>
              <a:t> </a:t>
            </a:r>
            <a:r>
              <a:rPr lang="pl-PL" dirty="0" err="1"/>
              <a:t>naming</a:t>
            </a:r>
            <a:r>
              <a:rPr lang="pl-PL" dirty="0"/>
              <a:t> </a:t>
            </a:r>
            <a:r>
              <a:rPr lang="pl-PL" dirty="0" err="1"/>
              <a:t>convention</a:t>
            </a:r>
            <a:r>
              <a:rPr lang="pl-PL" dirty="0"/>
              <a:t> („</a:t>
            </a:r>
            <a:r>
              <a:rPr lang="pl-PL" dirty="0" err="1"/>
              <a:t>Plain</a:t>
            </a:r>
            <a:r>
              <a:rPr lang="pl-PL" dirty="0"/>
              <a:t>” / „</a:t>
            </a:r>
            <a:r>
              <a:rPr lang="pl-PL" dirty="0" err="1"/>
              <a:t>Zoned</a:t>
            </a:r>
            <a:r>
              <a:rPr lang="pl-PL" dirty="0"/>
              <a:t>”)</a:t>
            </a:r>
          </a:p>
          <a:p>
            <a:r>
              <a:rPr lang="pl-PL" dirty="0" err="1"/>
              <a:t>Utility</a:t>
            </a:r>
            <a:r>
              <a:rPr lang="pl-PL" dirty="0"/>
              <a:t> </a:t>
            </a:r>
            <a:r>
              <a:rPr lang="pl-PL" dirty="0" err="1"/>
              <a:t>methods</a:t>
            </a:r>
            <a:r>
              <a:rPr lang="pl-PL" dirty="0"/>
              <a:t>, </a:t>
            </a:r>
            <a:r>
              <a:rPr lang="pl-PL" dirty="0" err="1"/>
              <a:t>e.g</a:t>
            </a:r>
            <a:r>
              <a:rPr lang="pl-PL" dirty="0"/>
              <a:t>. </a:t>
            </a:r>
            <a:r>
              <a:rPr lang="pl-PL" dirty="0" err="1"/>
              <a:t>add</a:t>
            </a:r>
            <a:r>
              <a:rPr lang="pl-PL" dirty="0"/>
              <a:t>, </a:t>
            </a:r>
            <a:r>
              <a:rPr lang="pl-PL" dirty="0" err="1"/>
              <a:t>subtract</a:t>
            </a:r>
            <a:r>
              <a:rPr lang="pl-PL" dirty="0"/>
              <a:t>, </a:t>
            </a:r>
            <a:r>
              <a:rPr lang="pl-PL" dirty="0" err="1"/>
              <a:t>since</a:t>
            </a:r>
            <a:r>
              <a:rPr lang="pl-PL" dirty="0"/>
              <a:t>, </a:t>
            </a:r>
            <a:r>
              <a:rPr lang="pl-PL" dirty="0" err="1"/>
              <a:t>until</a:t>
            </a:r>
            <a:r>
              <a:rPr lang="pl-PL" dirty="0"/>
              <a:t>, </a:t>
            </a:r>
            <a:r>
              <a:rPr lang="pl-PL" dirty="0" err="1"/>
              <a:t>equals</a:t>
            </a:r>
            <a:r>
              <a:rPr lang="pl-PL" dirty="0"/>
              <a:t>, with, </a:t>
            </a:r>
            <a:r>
              <a:rPr lang="pl-PL" dirty="0" err="1"/>
              <a:t>round</a:t>
            </a:r>
            <a:r>
              <a:rPr lang="pl-PL" dirty="0"/>
              <a:t>, </a:t>
            </a:r>
            <a:r>
              <a:rPr lang="pl-PL" dirty="0" err="1"/>
              <a:t>compare</a:t>
            </a:r>
            <a:endParaRPr lang="pl-PL" dirty="0"/>
          </a:p>
          <a:p>
            <a:r>
              <a:rPr lang="pl-PL" dirty="0"/>
              <a:t>Data </a:t>
            </a:r>
            <a:r>
              <a:rPr lang="pl-PL" dirty="0" err="1"/>
              <a:t>types</a:t>
            </a:r>
            <a:r>
              <a:rPr lang="pl-PL" dirty="0"/>
              <a:t>, </a:t>
            </a:r>
            <a:r>
              <a:rPr lang="pl-PL" dirty="0" err="1"/>
              <a:t>e.g</a:t>
            </a:r>
            <a:r>
              <a:rPr lang="pl-PL" dirty="0"/>
              <a:t>. </a:t>
            </a:r>
            <a:r>
              <a:rPr lang="pl-PL" dirty="0" err="1"/>
              <a:t>Duration</a:t>
            </a:r>
            <a:r>
              <a:rPr lang="pl-PL" dirty="0"/>
              <a:t>, </a:t>
            </a:r>
            <a:r>
              <a:rPr lang="pl-PL" dirty="0" err="1"/>
              <a:t>TimeZone</a:t>
            </a:r>
            <a:r>
              <a:rPr lang="pl-PL" dirty="0"/>
              <a:t>, </a:t>
            </a:r>
            <a:r>
              <a:rPr lang="pl-PL" dirty="0" err="1"/>
              <a:t>Calendar</a:t>
            </a:r>
            <a:br>
              <a:rPr lang="pl-PL" dirty="0"/>
            </a:br>
            <a:endParaRPr lang="pl-PL" dirty="0"/>
          </a:p>
          <a:p>
            <a:r>
              <a:rPr lang="pl-PL" dirty="0">
                <a:solidFill>
                  <a:schemeClr val="tx1"/>
                </a:solidFill>
              </a:rPr>
              <a:t>⚠️ </a:t>
            </a:r>
            <a:r>
              <a:rPr lang="pl-PL" dirty="0" err="1">
                <a:solidFill>
                  <a:srgbClr val="C00000"/>
                </a:solidFill>
              </a:rPr>
              <a:t>Experimental</a:t>
            </a:r>
            <a:r>
              <a:rPr lang="pl-PL" dirty="0">
                <a:solidFill>
                  <a:srgbClr val="C00000"/>
                </a:solidFill>
              </a:rPr>
              <a:t> – </a:t>
            </a:r>
            <a:r>
              <a:rPr lang="pl-PL" dirty="0" err="1">
                <a:solidFill>
                  <a:srgbClr val="C00000"/>
                </a:solidFill>
              </a:rPr>
              <a:t>don’t</a:t>
            </a:r>
            <a:r>
              <a:rPr lang="pl-PL" dirty="0">
                <a:solidFill>
                  <a:srgbClr val="C00000"/>
                </a:solidFill>
              </a:rPr>
              <a:t> </a:t>
            </a:r>
            <a:r>
              <a:rPr lang="pl-PL" dirty="0" err="1">
                <a:solidFill>
                  <a:srgbClr val="C00000"/>
                </a:solidFill>
              </a:rPr>
              <a:t>use</a:t>
            </a:r>
            <a:r>
              <a:rPr lang="pl-PL" dirty="0">
                <a:solidFill>
                  <a:srgbClr val="C00000"/>
                </a:solidFill>
              </a:rPr>
              <a:t> </a:t>
            </a:r>
            <a:r>
              <a:rPr lang="pl-PL" dirty="0" err="1">
                <a:solidFill>
                  <a:srgbClr val="C00000"/>
                </a:solidFill>
              </a:rPr>
              <a:t>it</a:t>
            </a:r>
            <a:r>
              <a:rPr lang="pl-PL" dirty="0">
                <a:solidFill>
                  <a:srgbClr val="C00000"/>
                </a:solidFill>
              </a:rPr>
              <a:t> </a:t>
            </a:r>
            <a:r>
              <a:rPr lang="pl-PL" dirty="0" err="1">
                <a:solidFill>
                  <a:srgbClr val="C00000"/>
                </a:solidFill>
              </a:rPr>
              <a:t>production</a:t>
            </a:r>
            <a:r>
              <a:rPr lang="pl-PL" dirty="0">
                <a:solidFill>
                  <a:srgbClr val="C00000"/>
                </a:solidFill>
              </a:rPr>
              <a:t>!</a:t>
            </a:r>
          </a:p>
          <a:p>
            <a:r>
              <a:rPr lang="pl-PL" dirty="0">
                <a:solidFill>
                  <a:schemeClr val="tx1"/>
                </a:solidFill>
                <a:hlinkClick r:id="rId2"/>
              </a:rPr>
              <a:t>@</a:t>
            </a:r>
            <a:r>
              <a:rPr lang="pl-PL" dirty="0" err="1">
                <a:solidFill>
                  <a:schemeClr val="tx1"/>
                </a:solidFill>
                <a:hlinkClick r:id="rId2"/>
              </a:rPr>
              <a:t>js-temporal</a:t>
            </a:r>
            <a:r>
              <a:rPr lang="pl-PL" dirty="0">
                <a:solidFill>
                  <a:schemeClr val="tx1"/>
                </a:solidFill>
                <a:hlinkClick r:id="rId2"/>
              </a:rPr>
              <a:t>/</a:t>
            </a:r>
            <a:r>
              <a:rPr lang="pl-PL" dirty="0" err="1">
                <a:solidFill>
                  <a:schemeClr val="tx1"/>
                </a:solidFill>
                <a:hlinkClick r:id="rId2"/>
              </a:rPr>
              <a:t>polyfill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10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Temporal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7176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Text&#10;&#10;Description automatically generated">
            <a:extLst>
              <a:ext uri="{FF2B5EF4-FFF2-40B4-BE49-F238E27FC236}">
                <a16:creationId xmlns:a16="http://schemas.microsoft.com/office/drawing/2014/main" id="{A64F2040-D45E-0A02-B0F8-873B9E081AD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22161" b="22161"/>
          <a:stretch>
            <a:fillRect/>
          </a:stretch>
        </p:blipFill>
        <p:spPr/>
      </p:pic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l-PL" dirty="0" err="1"/>
              <a:t>Backend</a:t>
            </a:r>
            <a:r>
              <a:rPr lang="pl-PL" dirty="0"/>
              <a:t> </a:t>
            </a:r>
            <a:r>
              <a:rPr lang="pl-PL" dirty="0" err="1"/>
              <a:t>should</a:t>
            </a:r>
            <a:r>
              <a:rPr lang="pl-PL" dirty="0"/>
              <a:t> </a:t>
            </a:r>
            <a:r>
              <a:rPr lang="pl-PL" dirty="0" err="1"/>
              <a:t>store</a:t>
            </a:r>
            <a:r>
              <a:rPr lang="pl-PL" dirty="0"/>
              <a:t> UTC ISO </a:t>
            </a:r>
            <a:r>
              <a:rPr lang="pl-PL" dirty="0" err="1"/>
              <a:t>timestamp</a:t>
            </a:r>
            <a:r>
              <a:rPr lang="pl-PL" dirty="0"/>
              <a:t> (but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depends</a:t>
            </a:r>
            <a:r>
              <a:rPr lang="pl-PL" dirty="0"/>
              <a:t>, </a:t>
            </a:r>
            <a:r>
              <a:rPr lang="pl-PL" dirty="0" err="1"/>
              <a:t>e.g</a:t>
            </a:r>
            <a:r>
              <a:rPr lang="pl-PL" dirty="0"/>
              <a:t>. </a:t>
            </a:r>
            <a:r>
              <a:rPr lang="pl-PL" dirty="0" err="1"/>
              <a:t>birth</a:t>
            </a:r>
            <a:r>
              <a:rPr lang="pl-PL" dirty="0"/>
              <a:t> </a:t>
            </a:r>
            <a:r>
              <a:rPr lang="pl-PL" dirty="0" err="1"/>
              <a:t>date</a:t>
            </a:r>
            <a:r>
              <a:rPr lang="pl-PL" dirty="0"/>
              <a:t>, </a:t>
            </a:r>
            <a:r>
              <a:rPr lang="pl-PL" dirty="0" err="1"/>
              <a:t>flight</a:t>
            </a:r>
            <a:r>
              <a:rPr lang="pl-PL" dirty="0"/>
              <a:t> </a:t>
            </a:r>
            <a:r>
              <a:rPr lang="pl-PL" dirty="0" err="1"/>
              <a:t>times</a:t>
            </a:r>
            <a:r>
              <a:rPr lang="pl-PL" dirty="0"/>
              <a:t>)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Frontend</a:t>
            </a:r>
            <a:r>
              <a:rPr lang="pl-PL" dirty="0"/>
              <a:t> </a:t>
            </a:r>
            <a:r>
              <a:rPr lang="pl-PL" dirty="0" err="1"/>
              <a:t>should</a:t>
            </a:r>
            <a:r>
              <a:rPr lang="pl-PL" dirty="0"/>
              <a:t> </a:t>
            </a:r>
            <a:r>
              <a:rPr lang="pl-PL" dirty="0" err="1"/>
              <a:t>store</a:t>
            </a:r>
            <a:r>
              <a:rPr lang="pl-PL" dirty="0"/>
              <a:t> </a:t>
            </a:r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object</a:t>
            </a:r>
            <a:r>
              <a:rPr lang="pl-PL" dirty="0"/>
              <a:t> (</a:t>
            </a:r>
            <a:r>
              <a:rPr lang="pl-PL" dirty="0" err="1"/>
              <a:t>just</a:t>
            </a:r>
            <a:r>
              <a:rPr lang="pl-PL" dirty="0"/>
              <a:t> format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needed</a:t>
            </a:r>
            <a:r>
              <a:rPr lang="pl-PL" dirty="0"/>
              <a:t>)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General </a:t>
            </a:r>
            <a:r>
              <a:rPr lang="pl-PL" dirty="0" err="1"/>
              <a:t>advices</a:t>
            </a:r>
            <a:r>
              <a:rPr lang="pl-PL" dirty="0"/>
              <a:t> (front-end vs </a:t>
            </a:r>
            <a:r>
              <a:rPr lang="pl-PL" dirty="0" err="1"/>
              <a:t>back</a:t>
            </a:r>
            <a:r>
              <a:rPr lang="pl-PL" dirty="0"/>
              <a:t>-end)</a:t>
            </a:r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11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17896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picture containing sky&#10;&#10;Description automatically generated">
            <a:extLst>
              <a:ext uri="{FF2B5EF4-FFF2-40B4-BE49-F238E27FC236}">
                <a16:creationId xmlns:a16="http://schemas.microsoft.com/office/drawing/2014/main" id="{0EB5A408-5D0A-CDF4-A10B-48D51306573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2276" r="2276"/>
          <a:stretch>
            <a:fillRect/>
          </a:stretch>
        </p:blipFill>
        <p:spPr/>
      </p:pic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75160E22-9C19-0F4E-B7B4-5B7CBE8DE1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12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58E573D7-969D-7D48-840C-64866D9D2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Intl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36592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7" y="1592263"/>
            <a:ext cx="9638056" cy="4465636"/>
          </a:xfrm>
        </p:spPr>
        <p:txBody>
          <a:bodyPr>
            <a:normAutofit/>
          </a:bodyPr>
          <a:lstStyle/>
          <a:p>
            <a:pPr marL="285750" indent="-285750">
              <a:spcAft>
                <a:spcPts val="600"/>
              </a:spcAft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ECMAScript</a:t>
            </a:r>
            <a:r>
              <a:rPr lang="pl-PL" dirty="0"/>
              <a:t> </a:t>
            </a:r>
            <a:r>
              <a:rPr lang="pl-PL" dirty="0" err="1"/>
              <a:t>Internationalization</a:t>
            </a:r>
            <a:r>
              <a:rPr lang="pl-PL" dirty="0"/>
              <a:t> API</a:t>
            </a:r>
          </a:p>
          <a:p>
            <a:pPr marL="285750" indent="-285750">
              <a:spcAft>
                <a:spcPts val="600"/>
              </a:spcAft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Basing</a:t>
            </a:r>
            <a:r>
              <a:rPr lang="pl-PL" dirty="0"/>
              <a:t> on from the </a:t>
            </a:r>
            <a:r>
              <a:rPr lang="pl-PL" dirty="0" err="1"/>
              <a:t>user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accessing</a:t>
            </a:r>
            <a:r>
              <a:rPr lang="pl-PL" dirty="0"/>
              <a:t> the </a:t>
            </a:r>
            <a:r>
              <a:rPr lang="pl-PL" dirty="0" err="1"/>
              <a:t>application</a:t>
            </a:r>
            <a:endParaRPr lang="pl-PL" dirty="0"/>
          </a:p>
          <a:p>
            <a:pPr marL="285750" indent="-285750">
              <a:spcAft>
                <a:spcPts val="600"/>
              </a:spcAft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Currencies</a:t>
            </a:r>
            <a:r>
              <a:rPr lang="pl-PL" dirty="0"/>
              <a:t> and </a:t>
            </a:r>
            <a:r>
              <a:rPr lang="pl-PL" dirty="0" err="1"/>
              <a:t>numbers</a:t>
            </a:r>
            <a:r>
              <a:rPr lang="pl-PL" dirty="0"/>
              <a:t> </a:t>
            </a:r>
            <a:r>
              <a:rPr lang="pl-PL" dirty="0" err="1"/>
              <a:t>formating</a:t>
            </a:r>
            <a:endParaRPr lang="pl-PL" dirty="0"/>
          </a:p>
          <a:p>
            <a:pPr>
              <a:spcAft>
                <a:spcPts val="600"/>
              </a:spcAft>
            </a:pPr>
            <a:r>
              <a:rPr lang="pl-PL" b="1" dirty="0" err="1"/>
              <a:t>Date</a:t>
            </a:r>
            <a:r>
              <a:rPr lang="pl-PL" b="1" dirty="0"/>
              <a:t> and </a:t>
            </a:r>
            <a:r>
              <a:rPr lang="pl-PL" b="1" dirty="0" err="1"/>
              <a:t>time</a:t>
            </a:r>
            <a:r>
              <a:rPr lang="pl-PL" b="1" dirty="0"/>
              <a:t> </a:t>
            </a:r>
            <a:r>
              <a:rPr lang="pl-PL" b="1" dirty="0" err="1"/>
              <a:t>formatting</a:t>
            </a:r>
            <a:br>
              <a:rPr lang="pl-PL" dirty="0"/>
            </a:br>
            <a:r>
              <a:rPr lang="pl-PL" dirty="0">
                <a:hlinkClick r:id="rId2"/>
              </a:rPr>
              <a:t>https://codesandbox.io/s/intl-samples-mw982c?file=/src/App.tsx</a:t>
            </a:r>
            <a:endParaRPr lang="pl-PL" dirty="0"/>
          </a:p>
          <a:p>
            <a:pPr>
              <a:spcAft>
                <a:spcPts val="600"/>
              </a:spcAft>
            </a:pPr>
            <a:r>
              <a:rPr lang="pl-PL" dirty="0"/>
              <a:t>And a lot of </a:t>
            </a:r>
            <a:r>
              <a:rPr lang="pl-PL" dirty="0" err="1"/>
              <a:t>more</a:t>
            </a:r>
            <a:r>
              <a:rPr lang="pl-PL" dirty="0"/>
              <a:t>… </a:t>
            </a:r>
            <a:br>
              <a:rPr lang="pl-PL" dirty="0"/>
            </a:br>
            <a:r>
              <a:rPr lang="pl-PL" dirty="0">
                <a:hlinkClick r:id="rId3"/>
              </a:rPr>
              <a:t>https://egghead.io/blog/understanding-the-intl-javascript-api</a:t>
            </a:r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9" y="341283"/>
            <a:ext cx="4967576" cy="612000"/>
          </a:xfrm>
        </p:spPr>
        <p:txBody>
          <a:bodyPr anchor="t">
            <a:normAutofit/>
          </a:bodyPr>
          <a:lstStyle/>
          <a:p>
            <a:r>
              <a:rPr lang="pl-PL" sz="2600" dirty="0"/>
              <a:t>Intl</a:t>
            </a:r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C66557B-F777-D240-AAFC-332A88C54245}" type="slidenum">
              <a:rPr lang="pl-PL" smtClean="0"/>
              <a:pPr>
                <a:lnSpc>
                  <a:spcPct val="90000"/>
                </a:lnSpc>
                <a:spcAft>
                  <a:spcPts val="600"/>
                </a:spcAft>
              </a:pPr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37002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Chart, background pattern&#10;&#10;Description automatically generated">
            <a:extLst>
              <a:ext uri="{FF2B5EF4-FFF2-40B4-BE49-F238E27FC236}">
                <a16:creationId xmlns:a16="http://schemas.microsoft.com/office/drawing/2014/main" id="{FA316E26-0583-A84C-D017-D50B5AD3E3B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6023" b="6023"/>
          <a:stretch>
            <a:fillRect/>
          </a:stretch>
        </p:blipFill>
        <p:spPr/>
      </p:pic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75160E22-9C19-0F4E-B7B4-5B7CBE8DE1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14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58E573D7-969D-7D48-840C-64866D9D2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Libraries</a:t>
            </a:r>
          </a:p>
        </p:txBody>
      </p:sp>
    </p:spTree>
    <p:extLst>
      <p:ext uri="{BB962C8B-B14F-4D97-AF65-F5344CB8AC3E}">
        <p14:creationId xmlns:p14="http://schemas.microsoft.com/office/powerpoint/2010/main" val="1997600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15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Libraries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041A3494-D076-91DA-0082-01AF4EE3DB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4865375"/>
              </p:ext>
            </p:extLst>
          </p:nvPr>
        </p:nvGraphicFramePr>
        <p:xfrm>
          <a:off x="407987" y="1439289"/>
          <a:ext cx="11198905" cy="334951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2239781">
                  <a:extLst>
                    <a:ext uri="{9D8B030D-6E8A-4147-A177-3AD203B41FA5}">
                      <a16:colId xmlns:a16="http://schemas.microsoft.com/office/drawing/2014/main" val="2171760273"/>
                    </a:ext>
                  </a:extLst>
                </a:gridCol>
                <a:gridCol w="2239781">
                  <a:extLst>
                    <a:ext uri="{9D8B030D-6E8A-4147-A177-3AD203B41FA5}">
                      <a16:colId xmlns:a16="http://schemas.microsoft.com/office/drawing/2014/main" val="1854765674"/>
                    </a:ext>
                  </a:extLst>
                </a:gridCol>
                <a:gridCol w="2239781">
                  <a:extLst>
                    <a:ext uri="{9D8B030D-6E8A-4147-A177-3AD203B41FA5}">
                      <a16:colId xmlns:a16="http://schemas.microsoft.com/office/drawing/2014/main" val="857119685"/>
                    </a:ext>
                  </a:extLst>
                </a:gridCol>
                <a:gridCol w="2239781">
                  <a:extLst>
                    <a:ext uri="{9D8B030D-6E8A-4147-A177-3AD203B41FA5}">
                      <a16:colId xmlns:a16="http://schemas.microsoft.com/office/drawing/2014/main" val="1244029260"/>
                    </a:ext>
                  </a:extLst>
                </a:gridCol>
                <a:gridCol w="2239781">
                  <a:extLst>
                    <a:ext uri="{9D8B030D-6E8A-4147-A177-3AD203B41FA5}">
                      <a16:colId xmlns:a16="http://schemas.microsoft.com/office/drawing/2014/main" val="162772515"/>
                    </a:ext>
                  </a:extLst>
                </a:gridCol>
              </a:tblGrid>
              <a:tr h="296900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hlinkClick r:id="rId2"/>
                        </a:rPr>
                        <a:t>moment</a:t>
                      </a:r>
                      <a:endParaRPr lang="en-P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hlinkClick r:id="rId3"/>
                        </a:rPr>
                        <a:t>d</a:t>
                      </a:r>
                      <a:r>
                        <a:rPr lang="en-PL" dirty="0">
                          <a:hlinkClick r:id="rId3"/>
                        </a:rPr>
                        <a:t>ayjs</a:t>
                      </a:r>
                      <a:endParaRPr lang="en-P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L" dirty="0">
                          <a:hlinkClick r:id="rId4"/>
                        </a:rPr>
                        <a:t>date-fns</a:t>
                      </a:r>
                      <a:endParaRPr lang="en-P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 err="1">
                          <a:hlinkClick r:id="rId5"/>
                        </a:rPr>
                        <a:t>luxon</a:t>
                      </a:r>
                      <a:endParaRPr lang="en-P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L" dirty="0">
                          <a:hlinkClick r:id="rId6"/>
                        </a:rPr>
                        <a:t>spacetime</a:t>
                      </a:r>
                      <a:endParaRPr lang="en-P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2024377"/>
                  </a:ext>
                </a:extLst>
              </a:tr>
              <a:tr h="514870">
                <a:tc>
                  <a:txBody>
                    <a:bodyPr/>
                    <a:lstStyle/>
                    <a:p>
                      <a:pPr algn="ctr"/>
                      <a:r>
                        <a:rPr lang="en-PL" b="0" dirty="0"/>
                        <a:t>47k ⭐️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L" dirty="0"/>
                        <a:t>41k ⭐️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L" dirty="0"/>
                        <a:t>30k ⭐️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L" dirty="0"/>
                        <a:t>13k ⭐️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L" dirty="0"/>
                        <a:t>3.7k ⭐️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32911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L" dirty="0"/>
                        <a:t>Biggest bundle (70kb)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L" dirty="0"/>
                        <a:t>2kb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L" dirty="0"/>
                        <a:t>20.4 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L" dirty="0"/>
                        <a:t>18 kb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L" dirty="0"/>
                        <a:t>40kb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6262575"/>
                  </a:ext>
                </a:extLst>
              </a:tr>
              <a:tr h="7824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Mutable, M</a:t>
                      </a:r>
                      <a:r>
                        <a:rPr lang="en-PL" dirty="0"/>
                        <a:t>aintenance mode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L" dirty="0"/>
                        <a:t>Immutable, chainable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L" dirty="0"/>
                        <a:t>Immutable, Typescipt support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PL" dirty="0"/>
                        <a:t>Immutable, uses Intl API, months are 1-indexed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Immutable, zero deps (no Intl API), M</a:t>
                      </a:r>
                      <a:r>
                        <a:rPr lang="en-PL" dirty="0"/>
                        <a:t>oment-like API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0304851"/>
                  </a:ext>
                </a:extLst>
              </a:tr>
              <a:tr h="51487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PL" dirty="0"/>
                        <a:t>format(), add(), isBefore()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f</a:t>
                      </a:r>
                      <a:r>
                        <a:rPr lang="en-PL" dirty="0"/>
                        <a:t>ormat(), add(), isBefore()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/>
                        <a:t>f</a:t>
                      </a:r>
                      <a:r>
                        <a:rPr lang="en-PL" dirty="0"/>
                        <a:t>ormat(), formatDistance(),  formatRelative()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err="1"/>
                        <a:t>isValid</a:t>
                      </a:r>
                      <a:r>
                        <a:rPr lang="en-GB" dirty="0"/>
                        <a:t>(), locale(), </a:t>
                      </a:r>
                      <a:r>
                        <a:rPr lang="en-GB" dirty="0" err="1"/>
                        <a:t>tz</a:t>
                      </a:r>
                      <a:r>
                        <a:rPr lang="en-GB" dirty="0"/>
                        <a:t>()</a:t>
                      </a:r>
                      <a:endParaRPr lang="en-PL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 err="1"/>
                        <a:t>goto</a:t>
                      </a:r>
                      <a:r>
                        <a:rPr lang="pl-PL" dirty="0"/>
                        <a:t>(), </a:t>
                      </a:r>
                      <a:r>
                        <a:rPr lang="pl-PL" dirty="0" err="1"/>
                        <a:t>isAsleep</a:t>
                      </a:r>
                      <a:r>
                        <a:rPr lang="pl-PL" dirty="0"/>
                        <a:t>(), </a:t>
                      </a:r>
                      <a:r>
                        <a:rPr lang="pl-PL" dirty="0" err="1"/>
                        <a:t>hemisphere</a:t>
                      </a:r>
                      <a:r>
                        <a:rPr lang="pl-PL" dirty="0"/>
                        <a:t>(), </a:t>
                      </a:r>
                      <a:endParaRPr lang="en-PL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05427330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0FF853D-117C-8338-22C2-7253E97BB3FF}"/>
              </a:ext>
            </a:extLst>
          </p:cNvPr>
          <p:cNvSpPr txBox="1"/>
          <p:nvPr/>
        </p:nvSpPr>
        <p:spPr>
          <a:xfrm>
            <a:off x="407987" y="5274805"/>
            <a:ext cx="1449436" cy="4411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3200"/>
              </a:lnSpc>
            </a:pPr>
            <a:r>
              <a:rPr lang="en-PL" sz="1600" dirty="0">
                <a:solidFill>
                  <a:srgbClr val="7C7C7C"/>
                </a:solidFill>
                <a:latin typeface="Moderat JIT" pitchFamily="2" charset="0"/>
              </a:rPr>
              <a:t>Date Pickers?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2FB979-93EA-479D-6859-4709796668FF}"/>
              </a:ext>
            </a:extLst>
          </p:cNvPr>
          <p:cNvSpPr txBox="1"/>
          <p:nvPr/>
        </p:nvSpPr>
        <p:spPr>
          <a:xfrm>
            <a:off x="1857423" y="5274805"/>
            <a:ext cx="1838965" cy="4411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ts val="3200"/>
              </a:lnSpc>
            </a:pPr>
            <a:r>
              <a:rPr lang="en-PL" sz="1600" dirty="0">
                <a:solidFill>
                  <a:srgbClr val="7C7C7C"/>
                </a:solidFill>
                <a:latin typeface="Moderat JIT" pitchFamily="2" charset="0"/>
              </a:rPr>
              <a:t>No libraries at all?</a:t>
            </a:r>
          </a:p>
        </p:txBody>
      </p:sp>
    </p:spTree>
    <p:extLst>
      <p:ext uri="{BB962C8B-B14F-4D97-AF65-F5344CB8AC3E}">
        <p14:creationId xmlns:p14="http://schemas.microsoft.com/office/powerpoint/2010/main" val="1632441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16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Libraries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50320D-F482-58A5-9DDA-DEB4C3E6BF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7988" y="1592263"/>
            <a:ext cx="3471910" cy="4467600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Source: </a:t>
            </a:r>
            <a:r>
              <a:rPr lang="en-GB" dirty="0">
                <a:hlinkClick r:id="rId2"/>
              </a:rPr>
              <a:t>https://</a:t>
            </a:r>
            <a:r>
              <a:rPr lang="en-GB" dirty="0" err="1">
                <a:hlinkClick r:id="rId2"/>
              </a:rPr>
              <a:t>npmtrends.com</a:t>
            </a:r>
            <a:r>
              <a:rPr lang="en-GB" dirty="0">
                <a:hlinkClick r:id="rId2"/>
              </a:rPr>
              <a:t>/date-</a:t>
            </a:r>
            <a:r>
              <a:rPr lang="en-GB" dirty="0" err="1">
                <a:hlinkClick r:id="rId2"/>
              </a:rPr>
              <a:t>fns</a:t>
            </a:r>
            <a:r>
              <a:rPr lang="en-GB" dirty="0">
                <a:hlinkClick r:id="rId2"/>
              </a:rPr>
              <a:t>-vs-</a:t>
            </a:r>
            <a:r>
              <a:rPr lang="en-GB" dirty="0" err="1">
                <a:hlinkClick r:id="rId2"/>
              </a:rPr>
              <a:t>dayjs</a:t>
            </a:r>
            <a:r>
              <a:rPr lang="en-GB" dirty="0">
                <a:hlinkClick r:id="rId2"/>
              </a:rPr>
              <a:t>-vs-</a:t>
            </a:r>
            <a:r>
              <a:rPr lang="en-GB" dirty="0" err="1">
                <a:hlinkClick r:id="rId2"/>
              </a:rPr>
              <a:t>luxon</a:t>
            </a:r>
            <a:r>
              <a:rPr lang="en-GB" dirty="0">
                <a:hlinkClick r:id="rId2"/>
              </a:rPr>
              <a:t>-vs-moment</a:t>
            </a:r>
            <a:endParaRPr lang="en-PL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C6F27A8-9A0F-7B0F-0D68-28C163B1003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PL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A4B533C-564A-B057-5F70-773064ED0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1024"/>
            <a:ext cx="7772400" cy="685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845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9F2F13A7-21F6-7B47-AA30-BCC3B74632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sz="1400" dirty="0" err="1"/>
              <a:t>Date</a:t>
            </a:r>
            <a:r>
              <a:rPr lang="pl-PL" sz="1400" dirty="0"/>
              <a:t> &amp; Time:</a:t>
            </a:r>
            <a:endParaRPr lang="pl-PL" sz="1400" dirty="0">
              <a:hlinkClick r:id="rId2"/>
            </a:endParaRPr>
          </a:p>
          <a:p>
            <a:pPr>
              <a:lnSpc>
                <a:spcPct val="150000"/>
              </a:lnSpc>
            </a:pPr>
            <a:r>
              <a:rPr lang="pl-PL" sz="1400" dirty="0">
                <a:hlinkClick r:id="rId2"/>
              </a:rPr>
              <a:t>https://www.w3schools.com/jsref/jsref_obj_date.asp</a:t>
            </a:r>
          </a:p>
          <a:p>
            <a:pPr>
              <a:lnSpc>
                <a:spcPct val="150000"/>
              </a:lnSpc>
            </a:pPr>
            <a:r>
              <a:rPr lang="pl-PL" sz="1400" dirty="0">
                <a:hlinkClick r:id="rId2"/>
              </a:rPr>
              <a:t>https://maggiepint.com/2017/04/09/fixing-javascript-date-getting-started/</a:t>
            </a:r>
            <a:endParaRPr lang="pl-PL" sz="1400" dirty="0"/>
          </a:p>
          <a:p>
            <a:pPr>
              <a:lnSpc>
                <a:spcPct val="150000"/>
              </a:lnSpc>
            </a:pPr>
            <a:r>
              <a:rPr lang="pl-PL" sz="1400" dirty="0" err="1">
                <a:hlinkClick r:id="rId3"/>
              </a:rPr>
              <a:t>https</a:t>
            </a:r>
            <a:r>
              <a:rPr lang="pl-PL" sz="1400" dirty="0">
                <a:hlinkClick r:id="rId3"/>
              </a:rPr>
              <a:t>://</a:t>
            </a:r>
            <a:r>
              <a:rPr lang="pl-PL" sz="1400" dirty="0" err="1">
                <a:hlinkClick r:id="rId3"/>
              </a:rPr>
              <a:t>hackernoon.com</a:t>
            </a:r>
            <a:r>
              <a:rPr lang="pl-PL" sz="1400" dirty="0">
                <a:hlinkClick r:id="rId3"/>
              </a:rPr>
              <a:t>/</a:t>
            </a:r>
            <a:r>
              <a:rPr lang="pl-PL" sz="1400" dirty="0" err="1">
                <a:hlinkClick r:id="rId3"/>
              </a:rPr>
              <a:t>dates</a:t>
            </a:r>
            <a:r>
              <a:rPr lang="pl-PL" sz="1400" dirty="0">
                <a:hlinkClick r:id="rId3"/>
              </a:rPr>
              <a:t>-in-</a:t>
            </a:r>
            <a:r>
              <a:rPr lang="pl-PL" sz="1400" dirty="0" err="1">
                <a:hlinkClick r:id="rId3"/>
              </a:rPr>
              <a:t>javascript</a:t>
            </a:r>
            <a:r>
              <a:rPr lang="pl-PL" sz="1400" dirty="0">
                <a:hlinkClick r:id="rId3"/>
              </a:rPr>
              <a:t>-</a:t>
            </a:r>
            <a:r>
              <a:rPr lang="pl-PL" sz="1400" dirty="0" err="1">
                <a:hlinkClick r:id="rId3"/>
              </a:rPr>
              <a:t>are-broken-who-shall-fix-them</a:t>
            </a:r>
            <a:endParaRPr lang="pl-PL" sz="1400" dirty="0"/>
          </a:p>
          <a:p>
            <a:pPr>
              <a:lnSpc>
                <a:spcPct val="150000"/>
              </a:lnSpc>
            </a:pPr>
            <a:r>
              <a:rPr lang="pl-PL" sz="1400" dirty="0">
                <a:hlinkClick r:id="rId4"/>
              </a:rPr>
              <a:t>https://tc39.es/proposal-temporal/docs/cookbook.html</a:t>
            </a:r>
            <a:endParaRPr lang="pl-PL" sz="1400" dirty="0"/>
          </a:p>
          <a:p>
            <a:pPr>
              <a:lnSpc>
                <a:spcPct val="150000"/>
              </a:lnSpc>
            </a:pPr>
            <a:r>
              <a:rPr lang="pl-PL" sz="1400" dirty="0">
                <a:hlinkClick r:id="rId2"/>
              </a:rPr>
              <a:t>https://vladmihet.hashnode.dev/temporal-api-javascript-dates-but-better</a:t>
            </a:r>
            <a:endParaRPr lang="pl-PL" sz="1400" dirty="0"/>
          </a:p>
          <a:p>
            <a:pPr>
              <a:lnSpc>
                <a:spcPct val="150000"/>
              </a:lnSpc>
            </a:pPr>
            <a:r>
              <a:rPr lang="pl-PL" sz="1400" dirty="0" err="1">
                <a:hlinkClick r:id="rId5"/>
              </a:rPr>
              <a:t>https</a:t>
            </a:r>
            <a:r>
              <a:rPr lang="pl-PL" sz="1400" dirty="0">
                <a:hlinkClick r:id="rId5"/>
              </a:rPr>
              <a:t>://</a:t>
            </a:r>
            <a:r>
              <a:rPr lang="pl-PL" sz="1400" dirty="0" err="1">
                <a:hlinkClick r:id="rId5"/>
              </a:rPr>
              <a:t>blog.webdevsimplified.com</a:t>
            </a:r>
            <a:r>
              <a:rPr lang="pl-PL" sz="1400" dirty="0">
                <a:hlinkClick r:id="rId5"/>
              </a:rPr>
              <a:t>/2022-02/</a:t>
            </a:r>
            <a:r>
              <a:rPr lang="pl-PL" sz="1400" dirty="0" err="1">
                <a:hlinkClick r:id="rId5"/>
              </a:rPr>
              <a:t>temporal-date-api</a:t>
            </a:r>
            <a:r>
              <a:rPr lang="pl-PL" sz="1400" dirty="0">
                <a:hlinkClick r:id="rId5"/>
              </a:rPr>
              <a:t>/</a:t>
            </a:r>
            <a:endParaRPr lang="pl-PL" sz="1400" dirty="0"/>
          </a:p>
          <a:p>
            <a:pPr marL="0" indent="0">
              <a:lnSpc>
                <a:spcPct val="150000"/>
              </a:lnSpc>
              <a:buNone/>
            </a:pPr>
            <a:r>
              <a:rPr lang="pl-PL" sz="1400" dirty="0"/>
              <a:t>Libraries:</a:t>
            </a:r>
          </a:p>
          <a:p>
            <a:pPr>
              <a:lnSpc>
                <a:spcPct val="150000"/>
              </a:lnSpc>
            </a:pPr>
            <a:r>
              <a:rPr lang="en-GB" sz="1400" dirty="0">
                <a:hlinkClick r:id="rId6"/>
              </a:rPr>
              <a:t>https://npmtrends.com/date-fns-vs-date.js-vs-day.js-vs-luxon-vs-moment</a:t>
            </a:r>
            <a:endParaRPr lang="pl-PL" sz="1400" dirty="0"/>
          </a:p>
          <a:p>
            <a:pPr marL="0" indent="0">
              <a:lnSpc>
                <a:spcPct val="150000"/>
              </a:lnSpc>
              <a:buNone/>
            </a:pPr>
            <a:r>
              <a:rPr lang="pl-PL" sz="1400" dirty="0"/>
              <a:t>Intl:</a:t>
            </a:r>
          </a:p>
          <a:p>
            <a:pPr>
              <a:lnSpc>
                <a:spcPct val="150000"/>
              </a:lnSpc>
            </a:pPr>
            <a:r>
              <a:rPr lang="pl-PL" sz="1400" dirty="0">
                <a:hlinkClick r:id="rId7"/>
              </a:rPr>
              <a:t>https://developer.mozilla.org/en-US/docs/Web/JavaScript/Reference/Global_Objects/Intl</a:t>
            </a:r>
            <a:endParaRPr lang="pl-PL" sz="1400" dirty="0"/>
          </a:p>
          <a:p>
            <a:pPr>
              <a:lnSpc>
                <a:spcPct val="150000"/>
              </a:lnSpc>
            </a:pPr>
            <a:r>
              <a:rPr lang="pl-PL" sz="1400" dirty="0" err="1">
                <a:hlinkClick r:id="rId8"/>
              </a:rPr>
              <a:t>https</a:t>
            </a:r>
            <a:r>
              <a:rPr lang="pl-PL" sz="1400" dirty="0">
                <a:hlinkClick r:id="rId8"/>
              </a:rPr>
              <a:t>://</a:t>
            </a:r>
            <a:r>
              <a:rPr lang="pl-PL" sz="1400" dirty="0" err="1">
                <a:hlinkClick r:id="rId8"/>
              </a:rPr>
              <a:t>www.amitmerchant.com</a:t>
            </a:r>
            <a:r>
              <a:rPr lang="pl-PL" sz="1400" dirty="0">
                <a:hlinkClick r:id="rId8"/>
              </a:rPr>
              <a:t>/</a:t>
            </a:r>
            <a:r>
              <a:rPr lang="pl-PL" sz="1400" dirty="0" err="1">
                <a:hlinkClick r:id="rId8"/>
              </a:rPr>
              <a:t>human</a:t>
            </a:r>
            <a:r>
              <a:rPr lang="pl-PL" sz="1400" dirty="0">
                <a:hlinkClick r:id="rId8"/>
              </a:rPr>
              <a:t>-</a:t>
            </a:r>
            <a:r>
              <a:rPr lang="pl-PL" sz="1400" dirty="0" err="1">
                <a:hlinkClick r:id="rId8"/>
              </a:rPr>
              <a:t>readable</a:t>
            </a:r>
            <a:r>
              <a:rPr lang="pl-PL" sz="1400" dirty="0">
                <a:hlinkClick r:id="rId8"/>
              </a:rPr>
              <a:t>-</a:t>
            </a:r>
            <a:r>
              <a:rPr lang="pl-PL" sz="1400" dirty="0" err="1">
                <a:hlinkClick r:id="rId8"/>
              </a:rPr>
              <a:t>date</a:t>
            </a:r>
            <a:r>
              <a:rPr lang="pl-PL" sz="1400" dirty="0">
                <a:hlinkClick r:id="rId8"/>
              </a:rPr>
              <a:t>-</a:t>
            </a:r>
            <a:r>
              <a:rPr lang="pl-PL" sz="1400" dirty="0" err="1">
                <a:hlinkClick r:id="rId8"/>
              </a:rPr>
              <a:t>difference</a:t>
            </a:r>
            <a:r>
              <a:rPr lang="pl-PL" sz="1400" dirty="0">
                <a:hlinkClick r:id="rId8"/>
              </a:rPr>
              <a:t>-in-</a:t>
            </a:r>
            <a:r>
              <a:rPr lang="pl-PL" sz="1400" dirty="0" err="1">
                <a:hlinkClick r:id="rId8"/>
              </a:rPr>
              <a:t>javascript</a:t>
            </a:r>
            <a:r>
              <a:rPr lang="pl-PL" sz="1400" dirty="0">
                <a:hlinkClick r:id="rId8"/>
              </a:rPr>
              <a:t>/</a:t>
            </a:r>
            <a:endParaRPr lang="pl-PL" sz="1400" dirty="0"/>
          </a:p>
          <a:p>
            <a:pPr>
              <a:lnSpc>
                <a:spcPct val="150000"/>
              </a:lnSpc>
            </a:pPr>
            <a:r>
              <a:rPr lang="pl-PL" sz="1400" dirty="0" err="1">
                <a:hlinkClick r:id="rId9"/>
              </a:rPr>
              <a:t>https</a:t>
            </a:r>
            <a:r>
              <a:rPr lang="pl-PL" sz="1400" dirty="0">
                <a:hlinkClick r:id="rId9"/>
              </a:rPr>
              <a:t>://</a:t>
            </a:r>
            <a:r>
              <a:rPr lang="pl-PL" sz="1400" dirty="0" err="1">
                <a:hlinkClick r:id="rId9"/>
              </a:rPr>
              <a:t>egghead.io</a:t>
            </a:r>
            <a:r>
              <a:rPr lang="pl-PL" sz="1400" dirty="0">
                <a:hlinkClick r:id="rId9"/>
              </a:rPr>
              <a:t>/blog/</a:t>
            </a:r>
            <a:r>
              <a:rPr lang="pl-PL" sz="1400" dirty="0" err="1">
                <a:hlinkClick r:id="rId9"/>
              </a:rPr>
              <a:t>understanding</a:t>
            </a:r>
            <a:r>
              <a:rPr lang="pl-PL" sz="1400" dirty="0">
                <a:hlinkClick r:id="rId9"/>
              </a:rPr>
              <a:t>-the-</a:t>
            </a:r>
            <a:r>
              <a:rPr lang="pl-PL" sz="1400" dirty="0" err="1">
                <a:hlinkClick r:id="rId9"/>
              </a:rPr>
              <a:t>intl</a:t>
            </a:r>
            <a:r>
              <a:rPr lang="pl-PL" sz="1400" dirty="0">
                <a:hlinkClick r:id="rId9"/>
              </a:rPr>
              <a:t>-</a:t>
            </a:r>
            <a:r>
              <a:rPr lang="pl-PL" sz="1400" dirty="0" err="1">
                <a:hlinkClick r:id="rId9"/>
              </a:rPr>
              <a:t>javascript-api</a:t>
            </a:r>
            <a:endParaRPr lang="pl-PL" sz="1400" dirty="0"/>
          </a:p>
          <a:p>
            <a:pPr marL="0" indent="0">
              <a:lnSpc>
                <a:spcPct val="150000"/>
              </a:lnSpc>
              <a:buNone/>
            </a:pPr>
            <a:endParaRPr lang="pl-PL" sz="14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D2A23E08-6DF0-3B4A-815E-BC818C5E8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17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56943E8-D734-0948-9E78-EDD6E1633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References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53450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8C742693-F235-AB43-8D8B-50F9C5848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7813" y="5047649"/>
            <a:ext cx="5387881" cy="1106713"/>
          </a:xfrm>
        </p:spPr>
        <p:txBody>
          <a:bodyPr/>
          <a:lstStyle/>
          <a:p>
            <a:r>
              <a:rPr lang="pl-PL" dirty="0" err="1"/>
              <a:t>Date</a:t>
            </a:r>
            <a:r>
              <a:rPr lang="pl-PL" dirty="0"/>
              <a:t> &amp; Time in JavaScript</a:t>
            </a:r>
          </a:p>
          <a:p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3460EFA2-EADB-354D-8301-B1E3D5FA5F2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l-PL" dirty="0" err="1"/>
              <a:t>front.jit</a:t>
            </a:r>
            <a:r>
              <a:rPr lang="pl-PL" dirty="0"/>
              <a:t> #4 (15.11.2022)</a:t>
            </a:r>
          </a:p>
        </p:txBody>
      </p:sp>
    </p:spTree>
    <p:extLst>
      <p:ext uri="{BB962C8B-B14F-4D97-AF65-F5344CB8AC3E}">
        <p14:creationId xmlns:p14="http://schemas.microsoft.com/office/powerpoint/2010/main" val="338533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61FC42E-0218-BB4D-98D8-68F366CEB2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7" y="1592263"/>
            <a:ext cx="3776086" cy="446563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l-PL" dirty="0" err="1"/>
              <a:t>Date</a:t>
            </a:r>
            <a:r>
              <a:rPr lang="pl-PL" dirty="0"/>
              <a:t> &amp; Time</a:t>
            </a:r>
          </a:p>
          <a:p>
            <a:pPr>
              <a:spcAft>
                <a:spcPts val="600"/>
              </a:spcAft>
            </a:pPr>
            <a:r>
              <a:rPr lang="pl-PL" dirty="0"/>
              <a:t>Intl</a:t>
            </a:r>
          </a:p>
          <a:p>
            <a:pPr>
              <a:spcAft>
                <a:spcPts val="600"/>
              </a:spcAft>
            </a:pPr>
            <a:r>
              <a:rPr lang="pl-PL" dirty="0"/>
              <a:t>Libraries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78BCCCA2-5EED-0949-AEE0-B666B50B7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9" y="341283"/>
            <a:ext cx="4967576" cy="612000"/>
          </a:xfrm>
        </p:spPr>
        <p:txBody>
          <a:bodyPr anchor="t">
            <a:normAutofit/>
          </a:bodyPr>
          <a:lstStyle/>
          <a:p>
            <a:r>
              <a:rPr lang="pl-PL" sz="2600" dirty="0" err="1"/>
              <a:t>Today’s</a:t>
            </a:r>
            <a:r>
              <a:rPr lang="pl-PL" sz="2600" dirty="0"/>
              <a:t> agenda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7546366-8DE1-0843-AEB0-445CE5B7B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C66557B-F777-D240-AAFC-332A88C54245}" type="slidenum">
              <a:rPr lang="pl-PL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pl-PL"/>
          </a:p>
        </p:txBody>
      </p:sp>
      <p:pic>
        <p:nvPicPr>
          <p:cNvPr id="13" name="Picture Placeholder 12" descr="A picture containing calendar&#10;&#10;Description automatically generated">
            <a:extLst>
              <a:ext uri="{FF2B5EF4-FFF2-40B4-BE49-F238E27FC236}">
                <a16:creationId xmlns:a16="http://schemas.microsoft.com/office/drawing/2014/main" id="{0D14A82D-244D-E378-8E15-9DFB2FCFA7F2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0637" r="106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43001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EBAA08D-1325-777D-3BB8-5047ADA5084F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2"/>
          <a:srcRect l="14875" r="27857" b="-1"/>
          <a:stretch/>
        </p:blipFill>
        <p:spPr>
          <a:xfrm>
            <a:off x="2373549" y="10"/>
            <a:ext cx="9818464" cy="6857990"/>
          </a:xfrm>
          <a:noFill/>
        </p:spPr>
      </p:pic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75160E22-9C19-0F4E-B7B4-5B7CBE8DE1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C66557B-F777-D240-AAFC-332A88C54245}" type="slidenum">
              <a:rPr lang="pl-PL" smtClean="0"/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pl-PL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58E573D7-969D-7D48-840C-64866D9D2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858254"/>
            <a:ext cx="7284203" cy="1431639"/>
          </a:xfrm>
        </p:spPr>
        <p:txBody>
          <a:bodyPr anchor="ctr">
            <a:normAutofit/>
          </a:bodyPr>
          <a:lstStyle/>
          <a:p>
            <a:r>
              <a:rPr lang="en-GB" dirty="0"/>
              <a:t>Date &amp; Time</a:t>
            </a:r>
          </a:p>
        </p:txBody>
      </p:sp>
    </p:spTree>
    <p:extLst>
      <p:ext uri="{BB962C8B-B14F-4D97-AF65-F5344CB8AC3E}">
        <p14:creationId xmlns:p14="http://schemas.microsoft.com/office/powerpoint/2010/main" val="2053768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6" y="1114097"/>
            <a:ext cx="11198907" cy="4943802"/>
          </a:xfrm>
        </p:spPr>
        <p:txBody>
          <a:bodyPr/>
          <a:lstStyle/>
          <a:p>
            <a:r>
              <a:rPr lang="en-GB" dirty="0">
                <a:solidFill>
                  <a:srgbClr val="0000CD"/>
                </a:solidFill>
                <a:latin typeface="Consolas" panose="020B0609020204030204" pitchFamily="49" charset="0"/>
              </a:rPr>
              <a:t>new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 Date(</a:t>
            </a:r>
            <a:r>
              <a:rPr lang="en-GB" dirty="0">
                <a:solidFill>
                  <a:srgbClr val="A52A2A"/>
                </a:solidFill>
                <a:latin typeface="Consolas" panose="020B0609020204030204" pitchFamily="49" charset="0"/>
              </a:rPr>
              <a:t>0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dirty="0">
                <a:solidFill>
                  <a:srgbClr val="0000CD"/>
                </a:solidFill>
                <a:latin typeface="Consolas" panose="020B0609020204030204" pitchFamily="49" charset="0"/>
              </a:rPr>
              <a:t>new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 Date(</a:t>
            </a:r>
            <a:r>
              <a:rPr lang="en-GB" dirty="0">
                <a:solidFill>
                  <a:srgbClr val="A52A2A"/>
                </a:solidFill>
                <a:latin typeface="Consolas" panose="020B0609020204030204" pitchFamily="49" charset="0"/>
              </a:rPr>
              <a:t>24 * 60 * 24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pl-PL" dirty="0"/>
          </a:p>
          <a:p>
            <a:r>
              <a:rPr lang="en-GB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Date(</a:t>
            </a:r>
            <a:r>
              <a:rPr lang="en-GB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"October 13, 2014 11:13:00"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</a:p>
          <a:p>
            <a:r>
              <a:rPr lang="en-GB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Date(</a:t>
            </a:r>
            <a:r>
              <a:rPr lang="en-GB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"2022-03-25"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// between March 24 and March 25</a:t>
            </a:r>
          </a:p>
          <a:p>
            <a:r>
              <a:rPr lang="en-GB" dirty="0">
                <a:solidFill>
                  <a:srgbClr val="0000CD"/>
                </a:solidFill>
                <a:latin typeface="Consolas" panose="020B0609020204030204" pitchFamily="49" charset="0"/>
              </a:rPr>
              <a:t>new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 Date(</a:t>
            </a:r>
            <a:r>
              <a:rPr lang="en-GB" dirty="0">
                <a:solidFill>
                  <a:srgbClr val="A52A2A"/>
                </a:solidFill>
                <a:latin typeface="Consolas" panose="020B0609020204030204" pitchFamily="49" charset="0"/>
              </a:rPr>
              <a:t>"2022-03"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 // between February 28 and March 01</a:t>
            </a:r>
          </a:p>
          <a:p>
            <a:r>
              <a:rPr lang="en-GB" dirty="0">
                <a:solidFill>
                  <a:srgbClr val="0000CD"/>
                </a:solidFill>
                <a:latin typeface="Consolas" panose="020B0609020204030204" pitchFamily="49" charset="0"/>
              </a:rPr>
              <a:t>new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 Date(</a:t>
            </a:r>
            <a:r>
              <a:rPr lang="en-GB" dirty="0">
                <a:solidFill>
                  <a:srgbClr val="A52A2A"/>
                </a:solidFill>
                <a:latin typeface="Consolas" panose="020B0609020204030204" pitchFamily="49" charset="0"/>
              </a:rPr>
              <a:t>"2022"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 // between December 31 and January 01</a:t>
            </a:r>
          </a:p>
          <a:p>
            <a:r>
              <a:rPr lang="en-GB" dirty="0">
                <a:solidFill>
                  <a:srgbClr val="0000CD"/>
                </a:solidFill>
                <a:latin typeface="Consolas" panose="020B0609020204030204" pitchFamily="49" charset="0"/>
              </a:rPr>
              <a:t>new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 Date(</a:t>
            </a:r>
            <a:r>
              <a:rPr lang="en-GB" dirty="0">
                <a:solidFill>
                  <a:srgbClr val="A52A2A"/>
                </a:solidFill>
                <a:latin typeface="Consolas" panose="020B0609020204030204" pitchFamily="49" charset="0"/>
              </a:rPr>
              <a:t>"2022-11-15T12:00:00Z"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 // UTC</a:t>
            </a:r>
          </a:p>
          <a:p>
            <a:r>
              <a:rPr lang="en-GB" dirty="0">
                <a:solidFill>
                  <a:srgbClr val="0000CD"/>
                </a:solidFill>
                <a:latin typeface="Consolas" panose="020B0609020204030204" pitchFamily="49" charset="0"/>
              </a:rPr>
              <a:t>new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 Date(</a:t>
            </a:r>
            <a:r>
              <a:rPr lang="en-GB" dirty="0">
                <a:solidFill>
                  <a:srgbClr val="A52A2A"/>
                </a:solidFill>
                <a:latin typeface="Consolas" panose="020B0609020204030204" pitchFamily="49" charset="0"/>
              </a:rPr>
              <a:t>"2022-3-25"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); // ⚠️</a:t>
            </a:r>
          </a:p>
          <a:p>
            <a:pPr marL="0" indent="0">
              <a:buNone/>
            </a:pP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endParaRPr lang="en-GB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initialization</a:t>
            </a:r>
            <a:endParaRPr lang="pl-PL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87286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6" y="1114097"/>
            <a:ext cx="11198907" cy="4943802"/>
          </a:xfrm>
        </p:spPr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Date</a:t>
            </a:r>
            <a:r>
              <a:rPr lang="pl-PL" dirty="0"/>
              <a:t>(</a:t>
            </a:r>
            <a:r>
              <a:rPr lang="pl-PL" dirty="0" err="1"/>
              <a:t>year,month</a:t>
            </a:r>
            <a:r>
              <a:rPr lang="pl-PL" dirty="0"/>
              <a:t>)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Date</a:t>
            </a:r>
            <a:r>
              <a:rPr lang="pl-PL" dirty="0"/>
              <a:t>(</a:t>
            </a:r>
            <a:r>
              <a:rPr lang="pl-PL" dirty="0" err="1"/>
              <a:t>year,month,day</a:t>
            </a:r>
            <a:r>
              <a:rPr lang="pl-PL" dirty="0"/>
              <a:t>)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Date</a:t>
            </a:r>
            <a:r>
              <a:rPr lang="pl-PL" dirty="0"/>
              <a:t>(</a:t>
            </a:r>
            <a:r>
              <a:rPr lang="pl-PL" dirty="0" err="1"/>
              <a:t>year,month,day,hours</a:t>
            </a:r>
            <a:r>
              <a:rPr lang="pl-PL" dirty="0"/>
              <a:t>)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Date</a:t>
            </a:r>
            <a:r>
              <a:rPr lang="pl-PL" dirty="0"/>
              <a:t>(</a:t>
            </a:r>
            <a:r>
              <a:rPr lang="pl-PL" dirty="0" err="1"/>
              <a:t>year,month,day,hours,minutes</a:t>
            </a:r>
            <a:r>
              <a:rPr lang="pl-PL" dirty="0"/>
              <a:t>)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Date</a:t>
            </a:r>
            <a:r>
              <a:rPr lang="pl-PL" dirty="0"/>
              <a:t>(</a:t>
            </a:r>
            <a:r>
              <a:rPr lang="pl-PL" dirty="0" err="1"/>
              <a:t>year,month,day,hours,minutes,seconds</a:t>
            </a:r>
            <a:r>
              <a:rPr lang="pl-PL" dirty="0"/>
              <a:t>)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Date</a:t>
            </a:r>
            <a:r>
              <a:rPr lang="pl-PL" dirty="0"/>
              <a:t>(</a:t>
            </a:r>
            <a:r>
              <a:rPr lang="pl-PL" dirty="0" err="1"/>
              <a:t>year,month,day,hours,minutes,seconds,ms</a:t>
            </a:r>
            <a:r>
              <a:rPr lang="pl-PL" dirty="0"/>
              <a:t>) </a:t>
            </a:r>
            <a:br>
              <a:rPr lang="pl-PL" dirty="0"/>
            </a:br>
            <a:r>
              <a:rPr lang="en-GB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Date(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2018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11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33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// it’s December</a:t>
            </a:r>
            <a:b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GB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Date(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2018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33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== </a:t>
            </a:r>
            <a:r>
              <a:rPr lang="en-GB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Date(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2019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24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33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GB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lang="en-GB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//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🤯</a:t>
            </a:r>
            <a:endParaRPr lang="en-GB" b="0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Clr>
                <a:srgbClr val="FFD242"/>
              </a:buClr>
              <a:buNone/>
            </a:pP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initialization</a:t>
            </a:r>
            <a:endParaRPr lang="pl-PL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5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75635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6</a:t>
            </a:fld>
            <a:endParaRPr lang="pl-PL" dirty="0"/>
          </a:p>
        </p:txBody>
      </p:sp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b="1" dirty="0" err="1"/>
              <a:t>getDate</a:t>
            </a:r>
            <a:r>
              <a:rPr lang="pl-PL" b="1" dirty="0"/>
              <a:t>()</a:t>
            </a:r>
            <a:r>
              <a:rPr lang="pl-PL" dirty="0"/>
              <a:t> – </a:t>
            </a:r>
            <a:r>
              <a:rPr lang="pl-PL" dirty="0" err="1"/>
              <a:t>getting</a:t>
            </a:r>
            <a:r>
              <a:rPr lang="pl-PL" dirty="0"/>
              <a:t> </a:t>
            </a:r>
            <a:r>
              <a:rPr lang="pl-PL" dirty="0" err="1"/>
              <a:t>day</a:t>
            </a:r>
            <a:r>
              <a:rPr lang="pl-PL" dirty="0"/>
              <a:t> numer 🤯</a:t>
            </a:r>
          </a:p>
          <a:p>
            <a:r>
              <a:rPr lang="pl-PL" b="1" dirty="0" err="1"/>
              <a:t>getMonth</a:t>
            </a:r>
            <a:r>
              <a:rPr lang="pl-PL" b="1" dirty="0"/>
              <a:t>()</a:t>
            </a:r>
            <a:r>
              <a:rPr lang="pl-PL" dirty="0"/>
              <a:t> – </a:t>
            </a:r>
            <a:r>
              <a:rPr lang="pl-PL" dirty="0" err="1"/>
              <a:t>get</a:t>
            </a:r>
            <a:r>
              <a:rPr lang="pl-PL" dirty="0"/>
              <a:t> </a:t>
            </a:r>
            <a:r>
              <a:rPr lang="pl-PL" dirty="0" err="1"/>
              <a:t>month</a:t>
            </a:r>
            <a:r>
              <a:rPr lang="pl-PL" dirty="0"/>
              <a:t> </a:t>
            </a:r>
            <a:r>
              <a:rPr lang="pl-PL" dirty="0" err="1"/>
              <a:t>number</a:t>
            </a:r>
            <a:r>
              <a:rPr lang="pl-PL" dirty="0"/>
              <a:t> (</a:t>
            </a:r>
            <a:r>
              <a:rPr lang="pl-PL" dirty="0" err="1"/>
              <a:t>counted</a:t>
            </a:r>
            <a:r>
              <a:rPr lang="pl-PL" dirty="0"/>
              <a:t> from 0) 🤯</a:t>
            </a:r>
          </a:p>
          <a:p>
            <a:r>
              <a:rPr lang="pl-PL" b="1" dirty="0" err="1"/>
              <a:t>getDay</a:t>
            </a:r>
            <a:r>
              <a:rPr lang="pl-PL" b="1" dirty="0"/>
              <a:t>()</a:t>
            </a:r>
            <a:r>
              <a:rPr lang="pl-PL" dirty="0"/>
              <a:t> - </a:t>
            </a:r>
            <a:r>
              <a:rPr lang="pl-PL" dirty="0" err="1"/>
              <a:t>get</a:t>
            </a:r>
            <a:r>
              <a:rPr lang="pl-PL" dirty="0"/>
              <a:t> </a:t>
            </a:r>
            <a:r>
              <a:rPr lang="pl-PL" dirty="0" err="1"/>
              <a:t>weekday</a:t>
            </a:r>
            <a:r>
              <a:rPr lang="pl-PL" dirty="0"/>
              <a:t> numer (</a:t>
            </a:r>
            <a:r>
              <a:rPr lang="pl-PL" dirty="0" err="1"/>
              <a:t>counted</a:t>
            </a:r>
            <a:r>
              <a:rPr lang="pl-PL" dirty="0"/>
              <a:t> from 0) 🤯</a:t>
            </a:r>
          </a:p>
          <a:p>
            <a:r>
              <a:rPr lang="en-GB" dirty="0" err="1"/>
              <a:t>getFullYear</a:t>
            </a:r>
            <a:r>
              <a:rPr lang="en-GB" dirty="0"/>
              <a:t>() // </a:t>
            </a:r>
            <a:r>
              <a:rPr lang="en-GB" dirty="0" err="1"/>
              <a:t>yyyy</a:t>
            </a:r>
            <a:endParaRPr lang="en-GB" dirty="0"/>
          </a:p>
          <a:p>
            <a:r>
              <a:rPr lang="en-GB" dirty="0" err="1"/>
              <a:t>getHours</a:t>
            </a:r>
            <a:r>
              <a:rPr lang="en-GB" dirty="0"/>
              <a:t>() // (0-23)</a:t>
            </a:r>
          </a:p>
          <a:p>
            <a:r>
              <a:rPr lang="en-GB" dirty="0" err="1"/>
              <a:t>getMinutes</a:t>
            </a:r>
            <a:r>
              <a:rPr lang="en-GB" dirty="0"/>
              <a:t>() // (0-59)</a:t>
            </a:r>
          </a:p>
          <a:p>
            <a:r>
              <a:rPr lang="en-GB" dirty="0" err="1"/>
              <a:t>getSeconds</a:t>
            </a:r>
            <a:r>
              <a:rPr lang="en-GB" dirty="0"/>
              <a:t>() // (0-59)</a:t>
            </a:r>
          </a:p>
          <a:p>
            <a:r>
              <a:rPr lang="en-GB" dirty="0" err="1"/>
              <a:t>getMilliseconds</a:t>
            </a:r>
            <a:r>
              <a:rPr lang="en-GB" dirty="0"/>
              <a:t>() // (0-999)</a:t>
            </a:r>
          </a:p>
          <a:p>
            <a:r>
              <a:rPr lang="en-GB" dirty="0" err="1"/>
              <a:t>getTime</a:t>
            </a:r>
            <a:r>
              <a:rPr lang="en-GB" dirty="0"/>
              <a:t>() // milliseconds since January 1, 1970</a:t>
            </a:r>
          </a:p>
          <a:p>
            <a:endParaRPr lang="en-GB" dirty="0"/>
          </a:p>
          <a:p>
            <a:r>
              <a:rPr lang="en-GB" dirty="0" err="1"/>
              <a:t>getUTC</a:t>
            </a:r>
            <a:r>
              <a:rPr lang="en-GB" dirty="0"/>
              <a:t>…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Getters</a:t>
            </a:r>
            <a:endParaRPr lang="pl-P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0C2937-5319-B8D3-8193-F552E040325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pPr marL="0" indent="0" algn="ctr">
              <a:buClr>
                <a:srgbClr val="FFD242"/>
              </a:buClr>
              <a:buNone/>
            </a:pPr>
            <a:r>
              <a:rPr lang="pl-PL" sz="4400" b="1" dirty="0">
                <a:solidFill>
                  <a:srgbClr val="00B0F0"/>
                </a:solidFill>
              </a:rPr>
              <a:t>DDD?</a:t>
            </a:r>
            <a:br>
              <a:rPr lang="pl-PL" sz="4400" b="1" dirty="0"/>
            </a:br>
            <a:endParaRPr lang="pl-PL" sz="4400" b="1" dirty="0"/>
          </a:p>
          <a:p>
            <a:pPr marL="0" indent="0" algn="ctr">
              <a:buClr>
                <a:srgbClr val="FFD242"/>
              </a:buClr>
              <a:buNone/>
            </a:pPr>
            <a:r>
              <a:rPr lang="pl-PL" sz="2400" b="1" dirty="0" err="1">
                <a:solidFill>
                  <a:srgbClr val="0070C0"/>
                </a:solidFill>
              </a:rPr>
              <a:t>Date</a:t>
            </a:r>
            <a:r>
              <a:rPr lang="pl-PL" sz="2400" b="1" dirty="0">
                <a:solidFill>
                  <a:srgbClr val="0070C0"/>
                </a:solidFill>
              </a:rPr>
              <a:t> </a:t>
            </a:r>
            <a:r>
              <a:rPr lang="pl-PL" sz="2400" b="1" dirty="0" err="1">
                <a:solidFill>
                  <a:srgbClr val="0070C0"/>
                </a:solidFill>
              </a:rPr>
              <a:t>Driven</a:t>
            </a:r>
            <a:r>
              <a:rPr lang="pl-PL" sz="2400" b="1" dirty="0">
                <a:solidFill>
                  <a:srgbClr val="0070C0"/>
                </a:solidFill>
              </a:rPr>
              <a:t> Development </a:t>
            </a:r>
            <a:r>
              <a:rPr lang="pl-PL" sz="2000" b="1" dirty="0"/>
              <a:t>🤣</a:t>
            </a:r>
          </a:p>
          <a:p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697811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7</a:t>
            </a:fld>
            <a:endParaRPr lang="pl-PL" dirty="0"/>
          </a:p>
        </p:txBody>
      </p:sp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7988" y="1592263"/>
            <a:ext cx="11198902" cy="4467600"/>
          </a:xfrm>
        </p:spPr>
        <p:txBody>
          <a:bodyPr/>
          <a:lstStyle/>
          <a:p>
            <a:r>
              <a:rPr lang="en-GB" dirty="0" err="1"/>
              <a:t>toDateString</a:t>
            </a:r>
            <a:r>
              <a:rPr lang="en-GB" dirty="0"/>
              <a:t>() // '</a:t>
            </a:r>
            <a:r>
              <a:rPr lang="en-GB" dirty="0">
                <a:solidFill>
                  <a:srgbClr val="0070C0"/>
                </a:solidFill>
              </a:rPr>
              <a:t>Tue Nov 15 2022'</a:t>
            </a:r>
          </a:p>
          <a:p>
            <a:r>
              <a:rPr lang="en-GB" dirty="0" err="1"/>
              <a:t>toISOString</a:t>
            </a:r>
            <a:r>
              <a:rPr lang="en-GB" dirty="0"/>
              <a:t>() // </a:t>
            </a:r>
            <a:r>
              <a:rPr lang="en-GB" dirty="0">
                <a:solidFill>
                  <a:srgbClr val="0070C0"/>
                </a:solidFill>
              </a:rPr>
              <a:t>'2022-11-15T15:42:14.203Z'</a:t>
            </a:r>
          </a:p>
          <a:p>
            <a:r>
              <a:rPr lang="en-GB" dirty="0" err="1"/>
              <a:t>toJSON</a:t>
            </a:r>
            <a:r>
              <a:rPr lang="en-GB" dirty="0"/>
              <a:t>() // </a:t>
            </a:r>
            <a:r>
              <a:rPr lang="en-GB" dirty="0">
                <a:solidFill>
                  <a:srgbClr val="0070C0"/>
                </a:solidFill>
              </a:rPr>
              <a:t>'2022-11-15T15:42:14.203Z'</a:t>
            </a:r>
          </a:p>
          <a:p>
            <a:r>
              <a:rPr lang="en-GB" dirty="0" err="1"/>
              <a:t>toLocaleDateString</a:t>
            </a:r>
            <a:r>
              <a:rPr lang="en-GB" dirty="0"/>
              <a:t>() // </a:t>
            </a:r>
            <a:r>
              <a:rPr lang="en-GB" dirty="0">
                <a:solidFill>
                  <a:srgbClr val="0070C0"/>
                </a:solidFill>
              </a:rPr>
              <a:t>’15/11/2022’</a:t>
            </a:r>
          </a:p>
          <a:p>
            <a:r>
              <a:rPr lang="en-GB" dirty="0" err="1"/>
              <a:t>toLocalTimeString</a:t>
            </a:r>
            <a:r>
              <a:rPr lang="en-GB" dirty="0"/>
              <a:t>() // </a:t>
            </a:r>
            <a:r>
              <a:rPr lang="en-GB" dirty="0">
                <a:solidFill>
                  <a:srgbClr val="0070C0"/>
                </a:solidFill>
              </a:rPr>
              <a:t>‘16:42:14’</a:t>
            </a:r>
          </a:p>
          <a:p>
            <a:r>
              <a:rPr lang="en-GB" dirty="0" err="1"/>
              <a:t>toString</a:t>
            </a:r>
            <a:r>
              <a:rPr lang="en-GB" dirty="0"/>
              <a:t>() // </a:t>
            </a:r>
            <a:r>
              <a:rPr lang="en-GB" dirty="0">
                <a:solidFill>
                  <a:srgbClr val="0070C0"/>
                </a:solidFill>
              </a:rPr>
              <a:t>'Tue Nov 15 2022 16:42:14 GMT+0100 (Central European Standard Time)'</a:t>
            </a:r>
          </a:p>
          <a:p>
            <a:r>
              <a:rPr lang="en-GB" dirty="0" err="1"/>
              <a:t>toTimeString</a:t>
            </a:r>
            <a:r>
              <a:rPr lang="en-GB" dirty="0"/>
              <a:t>() //  </a:t>
            </a:r>
            <a:r>
              <a:rPr lang="en-GB" dirty="0">
                <a:solidFill>
                  <a:srgbClr val="0070C0"/>
                </a:solidFill>
              </a:rPr>
              <a:t>'16:42:14 GMT+0100 (Central European Standard Time)'</a:t>
            </a:r>
          </a:p>
          <a:p>
            <a:r>
              <a:rPr lang="en-GB" dirty="0" err="1"/>
              <a:t>toUTCString</a:t>
            </a:r>
            <a:r>
              <a:rPr lang="en-GB" dirty="0"/>
              <a:t>() // </a:t>
            </a:r>
            <a:r>
              <a:rPr lang="en-GB" dirty="0">
                <a:solidFill>
                  <a:srgbClr val="0070C0"/>
                </a:solidFill>
              </a:rPr>
              <a:t>'Tue, 15 Nov 2022 15:42:14 GMT'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Getters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7088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8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Setters</a:t>
            </a:r>
            <a:endParaRPr lang="pl-PL" dirty="0"/>
          </a:p>
        </p:txBody>
      </p:sp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setDate</a:t>
            </a:r>
            <a:r>
              <a:rPr lang="pl-PL" dirty="0"/>
              <a:t>()</a:t>
            </a:r>
          </a:p>
          <a:p>
            <a:r>
              <a:rPr lang="en-GB" dirty="0" err="1"/>
              <a:t>setFullYear</a:t>
            </a:r>
            <a:r>
              <a:rPr lang="en-GB" dirty="0"/>
              <a:t>()</a:t>
            </a:r>
          </a:p>
          <a:p>
            <a:r>
              <a:rPr lang="en-GB" dirty="0" err="1"/>
              <a:t>setHours</a:t>
            </a:r>
            <a:r>
              <a:rPr lang="en-GB" dirty="0"/>
              <a:t>()</a:t>
            </a:r>
          </a:p>
          <a:p>
            <a:r>
              <a:rPr lang="en-GB" dirty="0" err="1"/>
              <a:t>setMilliseconds</a:t>
            </a:r>
            <a:r>
              <a:rPr lang="en-GB" dirty="0"/>
              <a:t>()</a:t>
            </a:r>
          </a:p>
          <a:p>
            <a:r>
              <a:rPr lang="en-GB" dirty="0" err="1"/>
              <a:t>setMinutes</a:t>
            </a:r>
            <a:r>
              <a:rPr lang="en-GB" dirty="0"/>
              <a:t>()</a:t>
            </a:r>
          </a:p>
          <a:p>
            <a:r>
              <a:rPr lang="en-GB" dirty="0" err="1"/>
              <a:t>setMonth</a:t>
            </a:r>
            <a:r>
              <a:rPr lang="en-GB" dirty="0"/>
              <a:t>()</a:t>
            </a:r>
          </a:p>
          <a:p>
            <a:r>
              <a:rPr lang="en-GB" dirty="0" err="1"/>
              <a:t>setSeconds</a:t>
            </a:r>
            <a:r>
              <a:rPr lang="en-GB" dirty="0"/>
              <a:t>()</a:t>
            </a:r>
          </a:p>
          <a:p>
            <a:r>
              <a:rPr lang="en-GB" dirty="0" err="1"/>
              <a:t>setTime</a:t>
            </a:r>
            <a:r>
              <a:rPr lang="en-GB" dirty="0"/>
              <a:t>()</a:t>
            </a:r>
          </a:p>
          <a:p>
            <a:endParaRPr lang="en-GB" dirty="0"/>
          </a:p>
          <a:p>
            <a:r>
              <a:rPr lang="en-GB" dirty="0" err="1"/>
              <a:t>setUTC</a:t>
            </a:r>
            <a:r>
              <a:rPr lang="en-GB" dirty="0"/>
              <a:t>…</a:t>
            </a:r>
          </a:p>
          <a:p>
            <a:endParaRPr lang="en-GB" dirty="0"/>
          </a:p>
          <a:p>
            <a:endParaRPr lang="en-GB" dirty="0"/>
          </a:p>
          <a:p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85DDD7-11A4-EAAB-6918-672C6843BA2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pl-PL" sz="2800" b="1" dirty="0">
                <a:solidFill>
                  <a:schemeClr val="tx1"/>
                </a:solidFill>
              </a:rPr>
              <a:t>MUTABILITY</a:t>
            </a:r>
            <a:r>
              <a:rPr lang="pl-PL" sz="2800" b="1" dirty="0"/>
              <a:t> 🤮</a:t>
            </a:r>
          </a:p>
          <a:p>
            <a:pPr marL="0" indent="0">
              <a:buNone/>
            </a:pPr>
            <a:endParaRPr lang="en-PL" dirty="0"/>
          </a:p>
        </p:txBody>
      </p:sp>
    </p:spTree>
    <p:extLst>
      <p:ext uri="{BB962C8B-B14F-4D97-AF65-F5344CB8AC3E}">
        <p14:creationId xmlns:p14="http://schemas.microsoft.com/office/powerpoint/2010/main" val="3125973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B741E90-3B96-4AA7-8FCB-AD828A6D99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138"/>
          <a:stretch/>
        </p:blipFill>
        <p:spPr>
          <a:xfrm>
            <a:off x="6076012" y="647283"/>
            <a:ext cx="4967576" cy="194907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dirty="0" err="1"/>
              <a:t>Javascript</a:t>
            </a:r>
            <a:r>
              <a:rPr lang="pl-PL" dirty="0"/>
              <a:t> was </a:t>
            </a:r>
            <a:r>
              <a:rPr lang="pl-PL" dirty="0" err="1"/>
              <a:t>written</a:t>
            </a:r>
            <a:r>
              <a:rPr lang="pl-PL" dirty="0"/>
              <a:t> in 10 </a:t>
            </a:r>
            <a:r>
              <a:rPr lang="pl-PL" dirty="0" err="1"/>
              <a:t>days</a:t>
            </a:r>
            <a:endParaRPr lang="pl-PL" dirty="0"/>
          </a:p>
          <a:p>
            <a:r>
              <a:rPr lang="pl-PL" dirty="0"/>
              <a:t>It </a:t>
            </a:r>
            <a:r>
              <a:rPr lang="pl-PL" dirty="0" err="1"/>
              <a:t>gets</a:t>
            </a:r>
            <a:r>
              <a:rPr lang="pl-PL" dirty="0"/>
              <a:t> event </a:t>
            </a:r>
            <a:r>
              <a:rPr lang="pl-PL" dirty="0" err="1"/>
              <a:t>worse</a:t>
            </a:r>
            <a:r>
              <a:rPr lang="pl-PL" dirty="0"/>
              <a:t>: </a:t>
            </a:r>
            <a:r>
              <a:rPr lang="pl-PL" dirty="0">
                <a:hlinkClick r:id="rId3"/>
              </a:rPr>
              <a:t>https://codesandbox.io/s/date-time-broken-date-object-samples-tw9zyt?file=/src/App.tsx</a:t>
            </a:r>
            <a:endParaRPr lang="pl-PL" dirty="0"/>
          </a:p>
          <a:p>
            <a:r>
              <a:rPr lang="pl-PL" dirty="0" err="1"/>
              <a:t>Why</a:t>
            </a:r>
            <a:r>
              <a:rPr lang="pl-PL" dirty="0"/>
              <a:t> not </a:t>
            </a:r>
            <a:r>
              <a:rPr lang="pl-PL" dirty="0" err="1"/>
              <a:t>fix</a:t>
            </a:r>
            <a:r>
              <a:rPr lang="pl-PL" dirty="0"/>
              <a:t> the </a:t>
            </a:r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object</a:t>
            </a:r>
            <a:r>
              <a:rPr lang="pl-PL" dirty="0"/>
              <a:t>?</a:t>
            </a:r>
            <a:br>
              <a:rPr lang="pl-PL" dirty="0"/>
            </a:br>
            <a:br>
              <a:rPr lang="pl-PL" dirty="0"/>
            </a:br>
            <a:br>
              <a:rPr lang="pl-PL" dirty="0"/>
            </a:br>
            <a:br>
              <a:rPr lang="pl-PL" dirty="0"/>
            </a:br>
            <a:br>
              <a:rPr lang="pl-PL" dirty="0"/>
            </a:b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Date</a:t>
            </a:r>
            <a:r>
              <a:rPr lang="pl-PL" dirty="0"/>
              <a:t> </a:t>
            </a:r>
            <a:r>
              <a:rPr lang="pl-PL" dirty="0" err="1"/>
              <a:t>object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broken</a:t>
            </a:r>
            <a:endParaRPr lang="pl-PL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9</a:t>
            </a:fld>
            <a:endParaRPr lang="pl-PL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FFBD247D-CDEC-BE6B-2578-6F8BA9E1D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6936" y="3118033"/>
            <a:ext cx="49276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077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</p:bldLst>
  </p:timing>
</p:sld>
</file>

<file path=ppt/theme/theme1.xml><?xml version="1.0" encoding="utf-8"?>
<a:theme xmlns:a="http://schemas.openxmlformats.org/drawingml/2006/main" name="White | JIT">
  <a:themeElements>
    <a:clrScheme name="JIT_Colors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FFD241"/>
      </a:accent1>
      <a:accent2>
        <a:srgbClr val="7C7C7C"/>
      </a:accent2>
      <a:accent3>
        <a:srgbClr val="1D1D1D"/>
      </a:accent3>
      <a:accent4>
        <a:srgbClr val="EDEDED"/>
      </a:accent4>
      <a:accent5>
        <a:srgbClr val="494949"/>
      </a:accent5>
      <a:accent6>
        <a:srgbClr val="FFFFFF"/>
      </a:accent6>
      <a:hlink>
        <a:srgbClr val="FFD241"/>
      </a:hlink>
      <a:folHlink>
        <a:srgbClr val="FFD241"/>
      </a:folHlink>
    </a:clrScheme>
    <a:fontScheme name="Test">
      <a:majorFont>
        <a:latin typeface="ModeratJIT"/>
        <a:ea typeface=""/>
        <a:cs typeface=""/>
      </a:majorFont>
      <a:minorFont>
        <a:latin typeface="ModeratJI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ts val="3200"/>
          </a:lnSpc>
          <a:defRPr sz="1600" dirty="0" smtClean="0">
            <a:solidFill>
              <a:srgbClr val="7C7C7C"/>
            </a:solidFill>
            <a:latin typeface="Moderat JIT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2.xml><?xml version="1.0" encoding="utf-8"?>
<a:theme xmlns:a="http://schemas.openxmlformats.org/drawingml/2006/main" name="Dark | JIT">
  <a:themeElements>
    <a:clrScheme name="JIT | Color palette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EDEDED"/>
      </a:accent1>
      <a:accent2>
        <a:srgbClr val="7C7C7C"/>
      </a:accent2>
      <a:accent3>
        <a:srgbClr val="494949"/>
      </a:accent3>
      <a:accent4>
        <a:srgbClr val="1D1D1D"/>
      </a:accent4>
      <a:accent5>
        <a:srgbClr val="FFD241"/>
      </a:accent5>
      <a:accent6>
        <a:srgbClr val="FFFFFF"/>
      </a:accent6>
      <a:hlink>
        <a:srgbClr val="FFD241"/>
      </a:hlink>
      <a:folHlink>
        <a:srgbClr val="FFD24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E92535224949044BA0757579E571176" ma:contentTypeVersion="18" ma:contentTypeDescription="Utwórz nowy dokument." ma:contentTypeScope="" ma:versionID="0b85c5f0ae6c7faa478fa8679c1d038d">
  <xsd:schema xmlns:xsd="http://www.w3.org/2001/XMLSchema" xmlns:xs="http://www.w3.org/2001/XMLSchema" xmlns:p="http://schemas.microsoft.com/office/2006/metadata/properties" xmlns:ns2="9e05598a-7853-4498-b72d-8d7d12774087" xmlns:ns3="91b48f1b-9abd-4671-ac05-7aad8458c743" targetNamespace="http://schemas.microsoft.com/office/2006/metadata/properties" ma:root="true" ma:fieldsID="0c114dfcedc5ed582c4fdfad327d5791" ns2:_="" ns3:_="">
    <xsd:import namespace="9e05598a-7853-4498-b72d-8d7d12774087"/>
    <xsd:import namespace="91b48f1b-9abd-4671-ac05-7aad8458c74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05598a-7853-4498-b72d-8d7d1277408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Udostępnianie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Udostępnione dla — szczegóły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ksonomia — przechwyć wszystkie (kolumna)" ma:hidden="true" ma:list="{873a7442-23fa-4bc9-bf66-d563a2c8a483}" ma:internalName="TaxCatchAll" ma:showField="CatchAllData" ma:web="9e05598a-7853-4498-b72d-8d7d1277408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b48f1b-9abd-4671-ac05-7aad8458c7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Tagi obrazów" ma:readOnly="false" ma:fieldId="{5cf76f15-5ced-4ddc-b409-7134ff3c332f}" ma:taxonomyMulti="true" ma:sspId="31a09494-5356-4373-9f27-35a83f63457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1b48f1b-9abd-4671-ac05-7aad8458c743">
      <Terms xmlns="http://schemas.microsoft.com/office/infopath/2007/PartnerControls"/>
    </lcf76f155ced4ddcb4097134ff3c332f>
    <TaxCatchAll xmlns="9e05598a-7853-4498-b72d-8d7d12774087" xsi:nil="true"/>
  </documentManagement>
</p:properties>
</file>

<file path=customXml/itemProps1.xml><?xml version="1.0" encoding="utf-8"?>
<ds:datastoreItem xmlns:ds="http://schemas.openxmlformats.org/officeDocument/2006/customXml" ds:itemID="{B17E9445-696B-4BCD-9D59-1AFB2163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05598a-7853-4498-b72d-8d7d12774087"/>
    <ds:schemaRef ds:uri="91b48f1b-9abd-4671-ac05-7aad8458c7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1B57B8C-0D19-41A0-A13A-F2CEC114BB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5B9EAD-24D2-4D1A-8CCE-1B60858093D3}">
  <ds:schemaRefs>
    <ds:schemaRef ds:uri="91b48f1b-9abd-4671-ac05-7aad8458c743"/>
    <ds:schemaRef ds:uri="http://purl.org/dc/terms/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9e05598a-7853-4498-b72d-8d7d12774087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Theme_Szablon_13_12_Mniej slajdów</Template>
  <TotalTime>9314</TotalTime>
  <Words>886</Words>
  <Application>Microsoft Macintosh PowerPoint</Application>
  <PresentationFormat>Widescreen</PresentationFormat>
  <Paragraphs>159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Calibri</vt:lpstr>
      <vt:lpstr>Arial</vt:lpstr>
      <vt:lpstr>Courier New</vt:lpstr>
      <vt:lpstr>Consolas</vt:lpstr>
      <vt:lpstr>Moderat JIT</vt:lpstr>
      <vt:lpstr>ModeratJIT</vt:lpstr>
      <vt:lpstr>White | JIT</vt:lpstr>
      <vt:lpstr>Dark | JIT</vt:lpstr>
      <vt:lpstr>PowerPoint Presentation</vt:lpstr>
      <vt:lpstr>Today’s agenda</vt:lpstr>
      <vt:lpstr>Date &amp; Time</vt:lpstr>
      <vt:lpstr>Date initialization</vt:lpstr>
      <vt:lpstr>Date initialization</vt:lpstr>
      <vt:lpstr>Getters</vt:lpstr>
      <vt:lpstr>Getters</vt:lpstr>
      <vt:lpstr>Setters</vt:lpstr>
      <vt:lpstr>Date object is broken</vt:lpstr>
      <vt:lpstr>Temporal</vt:lpstr>
      <vt:lpstr>General advices (front-end vs back-end)</vt:lpstr>
      <vt:lpstr>Intl</vt:lpstr>
      <vt:lpstr>Intl</vt:lpstr>
      <vt:lpstr>Libraries</vt:lpstr>
      <vt:lpstr>Libraries</vt:lpstr>
      <vt:lpstr>Libraries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PRZYKŁADOWY TYTUŁ PREZENTACJI MULTIMEDIALNEJ</dc:title>
  <dc:creator>Kamil Rasiński</dc:creator>
  <cp:lastModifiedBy>Maciej Kankowski</cp:lastModifiedBy>
  <cp:revision>1377</cp:revision>
  <cp:lastPrinted>2019-01-30T11:52:55Z</cp:lastPrinted>
  <dcterms:created xsi:type="dcterms:W3CDTF">2017-12-14T16:10:18Z</dcterms:created>
  <dcterms:modified xsi:type="dcterms:W3CDTF">2022-11-15T19:16:41Z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0x0101004E92535224949044BA0757579E571176</vt:lpwstr>
  </property>
  <property fmtid="{D5CDD505-2E9C-101B-9397-08002B2CF9AE}" pid="3" name="MSIP_Label_0a8ec366-b6ca-4f6b-832f-d09b2fcddb41_Enabled">
    <vt:lpwstr>true</vt:lpwstr>
  </property>
  <property fmtid="{D5CDD505-2E9C-101B-9397-08002B2CF9AE}" pid="4" name="MSIP_Label_0a8ec366-b6ca-4f6b-832f-d09b2fcddb41_SetDate">
    <vt:lpwstr>2022-04-08T12:24:42Z</vt:lpwstr>
  </property>
  <property fmtid="{D5CDD505-2E9C-101B-9397-08002B2CF9AE}" pid="5" name="MSIP_Label_0a8ec366-b6ca-4f6b-832f-d09b2fcddb41_Method">
    <vt:lpwstr>Standard</vt:lpwstr>
  </property>
  <property fmtid="{D5CDD505-2E9C-101B-9397-08002B2CF9AE}" pid="6" name="MSIP_Label_0a8ec366-b6ca-4f6b-832f-d09b2fcddb41_Name">
    <vt:lpwstr>Internal</vt:lpwstr>
  </property>
  <property fmtid="{D5CDD505-2E9C-101B-9397-08002B2CF9AE}" pid="7" name="MSIP_Label_0a8ec366-b6ca-4f6b-832f-d09b2fcddb41_SiteId">
    <vt:lpwstr>888d5a15-2cbe-4e8b-b206-35923762a297</vt:lpwstr>
  </property>
  <property fmtid="{D5CDD505-2E9C-101B-9397-08002B2CF9AE}" pid="8" name="MSIP_Label_0a8ec366-b6ca-4f6b-832f-d09b2fcddb41_ActionId">
    <vt:lpwstr>2b2632f3-4fd5-46a5-bd46-815de45d7443</vt:lpwstr>
  </property>
  <property fmtid="{D5CDD505-2E9C-101B-9397-08002B2CF9AE}" pid="9" name="MSIP_Label_0a8ec366-b6ca-4f6b-832f-d09b2fcddb41_ContentBits">
    <vt:lpwstr>1</vt:lpwstr>
  </property>
  <property fmtid="{D5CDD505-2E9C-101B-9397-08002B2CF9AE}" pid="10" name="ClassificationContentMarkingHeaderLocations">
    <vt:lpwstr>White | JIT:3\Dark | JIT:3</vt:lpwstr>
  </property>
  <property fmtid="{D5CDD505-2E9C-101B-9397-08002B2CF9AE}" pid="11" name="ClassificationContentMarkingHeaderText">
    <vt:lpwstr>Jit Team - Internal information</vt:lpwstr>
  </property>
</Properties>
</file>

<file path=docProps/thumbnail.jpeg>
</file>